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7" r:id="rId3"/>
    <p:sldId id="259" r:id="rId4"/>
    <p:sldId id="258" r:id="rId5"/>
    <p:sldId id="261" r:id="rId6"/>
    <p:sldId id="262" r:id="rId7"/>
    <p:sldId id="296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3" r:id="rId35"/>
    <p:sldId id="289" r:id="rId36"/>
    <p:sldId id="290" r:id="rId37"/>
    <p:sldId id="297" r:id="rId38"/>
    <p:sldId id="294" r:id="rId39"/>
    <p:sldId id="291" r:id="rId40"/>
    <p:sldId id="292" r:id="rId41"/>
  </p:sldIdLst>
  <p:sldSz cx="12192000" cy="6858000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24" userDrawn="1">
          <p15:clr>
            <a:srgbClr val="A4A3A4"/>
          </p15:clr>
        </p15:guide>
        <p15:guide id="2" pos="1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90B0"/>
    <a:srgbClr val="B20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B57FF-70B3-7E4C-9089-DED80F2ABFC1}" v="17" dt="2018-09-05T08:39:55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63" autoAdjust="0"/>
    <p:restoredTop sz="94493" autoAdjust="0"/>
  </p:normalViewPr>
  <p:slideViewPr>
    <p:cSldViewPr snapToGrid="0" snapToObjects="1" showGuides="1">
      <p:cViewPr varScale="1">
        <p:scale>
          <a:sx n="151" d="100"/>
          <a:sy n="151" d="100"/>
        </p:scale>
        <p:origin x="240" y="192"/>
      </p:cViewPr>
      <p:guideLst>
        <p:guide orient="horz" pos="3824"/>
        <p:guide pos="1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Annebicque" userId="77d2776c-3bec-4e55-bae4-88e0817e6825" providerId="ADAL" clId="{F97B57FF-70B3-7E4C-9089-DED80F2ABFC1}"/>
    <pc:docChg chg="custSel modSld modMainMaster">
      <pc:chgData name="David Annebicque" userId="77d2776c-3bec-4e55-bae4-88e0817e6825" providerId="ADAL" clId="{F97B57FF-70B3-7E4C-9089-DED80F2ABFC1}" dt="2018-09-05T08:39:55.901" v="18" actId="20577"/>
      <pc:docMkLst>
        <pc:docMk/>
      </pc:docMkLst>
      <pc:sldChg chg="addSp delSp modSp">
        <pc:chgData name="David Annebicque" userId="77d2776c-3bec-4e55-bae4-88e0817e6825" providerId="ADAL" clId="{F97B57FF-70B3-7E4C-9089-DED80F2ABFC1}" dt="2018-09-05T08:38:09.291" v="13"/>
        <pc:sldMkLst>
          <pc:docMk/>
          <pc:sldMk cId="1266492964" sldId="256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266492964" sldId="256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266492964" sldId="256"/>
            <ac:spMk id="3" creationId="{00000000-0000-0000-0000-000000000000}"/>
          </ac:spMkLst>
        </pc:spChg>
        <pc:spChg chg="add del mod">
          <ac:chgData name="David Annebicque" userId="77d2776c-3bec-4e55-bae4-88e0817e6825" providerId="ADAL" clId="{F97B57FF-70B3-7E4C-9089-DED80F2ABFC1}" dt="2018-09-05T08:38:09.159" v="11"/>
          <ac:spMkLst>
            <pc:docMk/>
            <pc:sldMk cId="1266492964" sldId="256"/>
            <ac:spMk id="4" creationId="{2C6AC25E-75AD-D442-83FF-61B6B2BBC82D}"/>
          </ac:spMkLst>
        </pc:spChg>
        <pc:spChg chg="add del mod">
          <ac:chgData name="David Annebicque" userId="77d2776c-3bec-4e55-bae4-88e0817e6825" providerId="ADAL" clId="{F97B57FF-70B3-7E4C-9089-DED80F2ABFC1}" dt="2018-09-05T08:38:09.291" v="13"/>
          <ac:spMkLst>
            <pc:docMk/>
            <pc:sldMk cId="1266492964" sldId="256"/>
            <ac:spMk id="5" creationId="{AC3C3BB1-9C1F-9947-8988-7AE694476547}"/>
          </ac:spMkLst>
        </pc:spChg>
      </pc:sldChg>
      <pc:sldChg chg="modSp">
        <pc:chgData name="David Annebicque" userId="77d2776c-3bec-4e55-bae4-88e0817e6825" providerId="ADAL" clId="{F97B57FF-70B3-7E4C-9089-DED80F2ABFC1}" dt="2018-09-05T08:37:56.373" v="1" actId="27636"/>
        <pc:sldMkLst>
          <pc:docMk/>
          <pc:sldMk cId="3987023141" sldId="259"/>
        </pc:sldMkLst>
        <pc:spChg chg="mod">
          <ac:chgData name="David Annebicque" userId="77d2776c-3bec-4e55-bae4-88e0817e6825" providerId="ADAL" clId="{F97B57FF-70B3-7E4C-9089-DED80F2ABFC1}" dt="2018-09-05T08:37:56.373" v="1" actId="27636"/>
          <ac:spMkLst>
            <pc:docMk/>
            <pc:sldMk cId="3987023141" sldId="259"/>
            <ac:spMk id="3" creationId="{00000000-0000-0000-0000-000000000000}"/>
          </ac:spMkLst>
        </pc:s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1907123134" sldId="263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907123134" sldId="263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907123134" sldId="263"/>
            <ac:picMk id="4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6.619" v="2" actId="27636"/>
        <pc:sldMkLst>
          <pc:docMk/>
          <pc:sldMk cId="1583129780" sldId="264"/>
        </pc:sldMkLst>
        <pc:spChg chg="mod">
          <ac:chgData name="David Annebicque" userId="77d2776c-3bec-4e55-bae4-88e0817e6825" providerId="ADAL" clId="{F97B57FF-70B3-7E4C-9089-DED80F2ABFC1}" dt="2018-09-05T08:37:56.619" v="2" actId="27636"/>
          <ac:spMkLst>
            <pc:docMk/>
            <pc:sldMk cId="1583129780" sldId="264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583129780" sldId="264"/>
            <ac:picMk id="5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3151901024" sldId="266"/>
        </pc:sldMkLst>
        <pc:grpChg chg="mod">
          <ac:chgData name="David Annebicque" userId="77d2776c-3bec-4e55-bae4-88e0817e6825" providerId="ADAL" clId="{F97B57FF-70B3-7E4C-9089-DED80F2ABFC1}" dt="2018-09-05T08:37:53.231" v="0"/>
          <ac:grpSpMkLst>
            <pc:docMk/>
            <pc:sldMk cId="3151901024" sldId="266"/>
            <ac:grpSpMk id="11" creationId="{00000000-0000-0000-0000-000000000000}"/>
          </ac:grpSpMkLst>
        </pc:gr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806964899" sldId="269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806964899" sldId="269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806964899" sldId="269"/>
            <ac:spMk id="12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806964899" sldId="269"/>
            <ac:picMk id="7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3588196272" sldId="270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588196272" sldId="270"/>
            <ac:spMk id="5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588196272" sldId="270"/>
            <ac:spMk id="6" creationId="{00000000-0000-0000-0000-000000000000}"/>
          </ac:spMkLst>
        </pc:s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363547258" sldId="271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363547258" sldId="271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363547258" sldId="271"/>
            <ac:spMk id="5" creationId="{00000000-0000-0000-0000-000000000000}"/>
          </ac:spMkLst>
        </pc:s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492068604" sldId="273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1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1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92068604" sldId="273"/>
            <ac:spMk id="13" creationId="{00000000-0000-0000-0000-000000000000}"/>
          </ac:spMkLst>
        </pc:s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082484872" sldId="274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9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2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3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82484872" sldId="274"/>
            <ac:spMk id="37" creationId="{00000000-0000-0000-0000-000000000000}"/>
          </ac:spMkLst>
        </pc:spChg>
        <pc:grpChg chg="mod">
          <ac:chgData name="David Annebicque" userId="77d2776c-3bec-4e55-bae4-88e0817e6825" providerId="ADAL" clId="{F97B57FF-70B3-7E4C-9089-DED80F2ABFC1}" dt="2018-09-05T08:37:53.231" v="0"/>
          <ac:grpSpMkLst>
            <pc:docMk/>
            <pc:sldMk cId="2082484872" sldId="274"/>
            <ac:grpSpMk id="29" creationId="{00000000-0000-0000-0000-000000000000}"/>
          </ac:grpSpMkLst>
        </pc:grpChg>
        <pc:grpChg chg="mod">
          <ac:chgData name="David Annebicque" userId="77d2776c-3bec-4e55-bae4-88e0817e6825" providerId="ADAL" clId="{F97B57FF-70B3-7E4C-9089-DED80F2ABFC1}" dt="2018-09-05T08:37:53.231" v="0"/>
          <ac:grpSpMkLst>
            <pc:docMk/>
            <pc:sldMk cId="2082484872" sldId="274"/>
            <ac:grpSpMk id="31" creationId="{00000000-0000-0000-0000-000000000000}"/>
          </ac:grpSpMkLst>
        </pc:grp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2082484872" sldId="274"/>
            <ac:cxnSpMk id="11" creationId="{00000000-0000-0000-0000-000000000000}"/>
          </ac:cxnSpMkLst>
        </pc:cxnChg>
      </pc:sldChg>
      <pc:sldChg chg="modSp">
        <pc:chgData name="David Annebicque" userId="77d2776c-3bec-4e55-bae4-88e0817e6825" providerId="ADAL" clId="{F97B57FF-70B3-7E4C-9089-DED80F2ABFC1}" dt="2018-09-05T08:37:56.824" v="3" actId="27636"/>
        <pc:sldMkLst>
          <pc:docMk/>
          <pc:sldMk cId="1310786684" sldId="275"/>
        </pc:sldMkLst>
        <pc:spChg chg="mod">
          <ac:chgData name="David Annebicque" userId="77d2776c-3bec-4e55-bae4-88e0817e6825" providerId="ADAL" clId="{F97B57FF-70B3-7E4C-9089-DED80F2ABFC1}" dt="2018-09-05T08:37:56.824" v="3" actId="27636"/>
          <ac:spMkLst>
            <pc:docMk/>
            <pc:sldMk cId="1310786684" sldId="275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10786684" sldId="275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10786684" sldId="275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10786684" sldId="275"/>
            <ac:spMk id="8" creationId="{00000000-0000-0000-0000-000000000000}"/>
          </ac:spMkLst>
        </pc:spChg>
        <pc:graphicFrameChg chg="mod">
          <ac:chgData name="David Annebicque" userId="77d2776c-3bec-4e55-bae4-88e0817e6825" providerId="ADAL" clId="{F97B57FF-70B3-7E4C-9089-DED80F2ABFC1}" dt="2018-09-05T08:37:53.231" v="0"/>
          <ac:graphicFrameMkLst>
            <pc:docMk/>
            <pc:sldMk cId="1310786684" sldId="275"/>
            <ac:graphicFrameMk id="5" creationId="{00000000-0000-0000-0000-000000000000}"/>
          </ac:graphicFrameMkLst>
        </pc:graphicFrameChg>
      </pc:sldChg>
      <pc:sldChg chg="modSp">
        <pc:chgData name="David Annebicque" userId="77d2776c-3bec-4e55-bae4-88e0817e6825" providerId="ADAL" clId="{F97B57FF-70B3-7E4C-9089-DED80F2ABFC1}" dt="2018-09-05T08:37:56.851" v="4" actId="27636"/>
        <pc:sldMkLst>
          <pc:docMk/>
          <pc:sldMk cId="963539827" sldId="276"/>
        </pc:sldMkLst>
        <pc:spChg chg="mod">
          <ac:chgData name="David Annebicque" userId="77d2776c-3bec-4e55-bae4-88e0817e6825" providerId="ADAL" clId="{F97B57FF-70B3-7E4C-9089-DED80F2ABFC1}" dt="2018-09-05T08:37:56.851" v="4" actId="27636"/>
          <ac:spMkLst>
            <pc:docMk/>
            <pc:sldMk cId="963539827" sldId="276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1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1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1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963539827" sldId="276"/>
            <ac:spMk id="14" creationId="{00000000-0000-0000-0000-000000000000}"/>
          </ac:spMkLst>
        </pc:spChg>
        <pc:graphicFrameChg chg="mod">
          <ac:chgData name="David Annebicque" userId="77d2776c-3bec-4e55-bae4-88e0817e6825" providerId="ADAL" clId="{F97B57FF-70B3-7E4C-9089-DED80F2ABFC1}" dt="2018-09-05T08:37:53.231" v="0"/>
          <ac:graphicFrameMkLst>
            <pc:docMk/>
            <pc:sldMk cId="963539827" sldId="276"/>
            <ac:graphicFrameMk id="6" creationId="{00000000-0000-0000-0000-000000000000}"/>
          </ac:graphicFrameMkLst>
        </pc:graphicFrameChg>
      </pc:sldChg>
      <pc:sldChg chg="modSp">
        <pc:chgData name="David Annebicque" userId="77d2776c-3bec-4e55-bae4-88e0817e6825" providerId="ADAL" clId="{F97B57FF-70B3-7E4C-9089-DED80F2ABFC1}" dt="2018-09-05T08:37:56.861" v="5" actId="27636"/>
        <pc:sldMkLst>
          <pc:docMk/>
          <pc:sldMk cId="2508704357" sldId="277"/>
        </pc:sldMkLst>
        <pc:spChg chg="mod">
          <ac:chgData name="David Annebicque" userId="77d2776c-3bec-4e55-bae4-88e0817e6825" providerId="ADAL" clId="{F97B57FF-70B3-7E4C-9089-DED80F2ABFC1}" dt="2018-09-05T08:37:56.861" v="5" actId="27636"/>
          <ac:spMkLst>
            <pc:docMk/>
            <pc:sldMk cId="2508704357" sldId="277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1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1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1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508704357" sldId="277"/>
            <ac:spMk id="14" creationId="{00000000-0000-0000-0000-000000000000}"/>
          </ac:spMkLst>
        </pc:spChg>
        <pc:graphicFrameChg chg="mod">
          <ac:chgData name="David Annebicque" userId="77d2776c-3bec-4e55-bae4-88e0817e6825" providerId="ADAL" clId="{F97B57FF-70B3-7E4C-9089-DED80F2ABFC1}" dt="2018-09-05T08:37:53.231" v="0"/>
          <ac:graphicFrameMkLst>
            <pc:docMk/>
            <pc:sldMk cId="2508704357" sldId="277"/>
            <ac:graphicFrameMk id="6" creationId="{00000000-0000-0000-0000-000000000000}"/>
          </ac:graphicFrameMkLst>
        </pc:graphicFrameChg>
      </pc:sldChg>
      <pc:sldChg chg="modSp">
        <pc:chgData name="David Annebicque" userId="77d2776c-3bec-4e55-bae4-88e0817e6825" providerId="ADAL" clId="{F97B57FF-70B3-7E4C-9089-DED80F2ABFC1}" dt="2018-09-05T08:37:56.900" v="6" actId="27636"/>
        <pc:sldMkLst>
          <pc:docMk/>
          <pc:sldMk cId="1388192099" sldId="278"/>
        </pc:sldMkLst>
        <pc:spChg chg="mod">
          <ac:chgData name="David Annebicque" userId="77d2776c-3bec-4e55-bae4-88e0817e6825" providerId="ADAL" clId="{F97B57FF-70B3-7E4C-9089-DED80F2ABFC1}" dt="2018-09-05T08:37:56.900" v="6" actId="27636"/>
          <ac:spMkLst>
            <pc:docMk/>
            <pc:sldMk cId="1388192099" sldId="278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1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1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88192099" sldId="278"/>
            <ac:spMk id="13" creationId="{00000000-0000-0000-0000-000000000000}"/>
          </ac:spMkLst>
        </pc:spChg>
        <pc:graphicFrameChg chg="mod">
          <ac:chgData name="David Annebicque" userId="77d2776c-3bec-4e55-bae4-88e0817e6825" providerId="ADAL" clId="{F97B57FF-70B3-7E4C-9089-DED80F2ABFC1}" dt="2018-09-05T08:37:53.231" v="0"/>
          <ac:graphicFrameMkLst>
            <pc:docMk/>
            <pc:sldMk cId="1388192099" sldId="278"/>
            <ac:graphicFrameMk id="6" creationId="{00000000-0000-0000-0000-000000000000}"/>
          </ac:graphicFrameMkLst>
        </pc:graphicFrame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870337992" sldId="279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870337992" sldId="279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870337992" sldId="279"/>
            <ac:spMk id="7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870337992" sldId="279"/>
            <ac:picMk id="4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6.958" v="7" actId="27636"/>
        <pc:sldMkLst>
          <pc:docMk/>
          <pc:sldMk cId="1335849932" sldId="281"/>
        </pc:sldMkLst>
        <pc:spChg chg="mod">
          <ac:chgData name="David Annebicque" userId="77d2776c-3bec-4e55-bae4-88e0817e6825" providerId="ADAL" clId="{F97B57FF-70B3-7E4C-9089-DED80F2ABFC1}" dt="2018-09-05T08:37:56.958" v="7" actId="27636"/>
          <ac:spMkLst>
            <pc:docMk/>
            <pc:sldMk cId="1335849932" sldId="281"/>
            <ac:spMk id="4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335849932" sldId="281"/>
            <ac:picMk id="6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3075237674" sldId="282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075237674" sldId="282"/>
            <ac:spMk id="5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075237674" sldId="282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075237674" sldId="282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075237674" sldId="282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075237674" sldId="282"/>
            <ac:spMk id="9" creationId="{00000000-0000-0000-0000-000000000000}"/>
          </ac:spMkLst>
        </pc:s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033589628" sldId="284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33589628" sldId="284"/>
            <ac:spMk id="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033589628" sldId="284"/>
            <ac:spMk id="6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033589628" sldId="284"/>
            <ac:picMk id="5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574424427" sldId="286"/>
        </pc:sldMkLst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574424427" sldId="286"/>
            <ac:picMk id="10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795738285" sldId="287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795738285" sldId="287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795738285" sldId="287"/>
            <ac:picMk id="7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179205411" sldId="288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179205411" sldId="288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179205411" sldId="288"/>
            <ac:picMk id="5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1606324938" sldId="289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606324938" sldId="289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606324938" sldId="289"/>
            <ac:picMk id="5" creationId="{00000000-0000-0000-0000-000000000000}"/>
          </ac:picMkLst>
        </pc:pic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606324938" sldId="289"/>
            <ac:picMk id="7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47234204" sldId="290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9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0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5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18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21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24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25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2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29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247234204" sldId="290"/>
            <ac:spMk id="30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47234204" sldId="290"/>
            <ac:picMk id="6" creationId="{00000000-0000-0000-0000-000000000000}"/>
          </ac:picMkLst>
        </pc:pic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47234204" sldId="290"/>
            <ac:picMk id="17" creationId="{00000000-0000-0000-0000-000000000000}"/>
          </ac:picMkLst>
        </pc:pic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247234204" sldId="290"/>
            <ac:cxnSpMk id="20" creationId="{00000000-0000-0000-0000-000000000000}"/>
          </ac:cxnSpMkLst>
        </pc:cxn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247234204" sldId="290"/>
            <ac:cxnSpMk id="23" creationId="{00000000-0000-0000-0000-000000000000}"/>
          </ac:cxnSpMkLst>
        </pc:cxn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247234204" sldId="290"/>
            <ac:cxnSpMk id="28" creationId="{00000000-0000-0000-0000-000000000000}"/>
          </ac:cxnSpMkLst>
        </pc:cxn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3804690423" sldId="291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3804690423" sldId="291"/>
            <ac:spMk id="3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3804690423" sldId="291"/>
            <ac:picMk id="5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205096390" sldId="292"/>
        </pc:sldMkLst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05096390" sldId="292"/>
            <ac:picMk id="5" creationId="{00000000-0000-0000-0000-000000000000}"/>
          </ac:picMkLst>
        </pc:pic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205096390" sldId="292"/>
            <ac:picMk id="6" creationId="{00000000-0000-0000-0000-000000000000}"/>
          </ac:picMkLst>
        </pc:pic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1333739979" sldId="293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33739979" sldId="293"/>
            <ac:spMk id="5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33739979" sldId="293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33739979" sldId="293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333739979" sldId="293"/>
            <ac:spMk id="9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333739979" sldId="293"/>
            <ac:picMk id="8" creationId="{00000000-0000-0000-0000-000000000000}"/>
          </ac:picMkLst>
        </pc:pic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1333739979" sldId="293"/>
            <ac:picMk id="13" creationId="{00000000-0000-0000-0000-000000000000}"/>
          </ac:picMkLst>
        </pc:pic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1333739979" sldId="293"/>
            <ac:cxnSpMk id="11" creationId="{00000000-0000-0000-0000-000000000000}"/>
          </ac:cxnSpMkLst>
        </pc:cxnChg>
        <pc:cxnChg chg="mod">
          <ac:chgData name="David Annebicque" userId="77d2776c-3bec-4e55-bae4-88e0817e6825" providerId="ADAL" clId="{F97B57FF-70B3-7E4C-9089-DED80F2ABFC1}" dt="2018-09-05T08:37:53.231" v="0"/>
          <ac:cxnSpMkLst>
            <pc:docMk/>
            <pc:sldMk cId="1333739979" sldId="293"/>
            <ac:cxnSpMk id="15" creationId="{00000000-0000-0000-0000-000000000000}"/>
          </ac:cxnSpMkLst>
        </pc:cxn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1287874625" sldId="296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287874625" sldId="296"/>
            <ac:spMk id="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1287874625" sldId="296"/>
            <ac:spMk id="25" creationId="{00000000-0000-0000-0000-000000000000}"/>
          </ac:spMkLst>
        </pc:spChg>
        <pc:grpChg chg="mod">
          <ac:chgData name="David Annebicque" userId="77d2776c-3bec-4e55-bae4-88e0817e6825" providerId="ADAL" clId="{F97B57FF-70B3-7E4C-9089-DED80F2ABFC1}" dt="2018-09-05T08:37:53.231" v="0"/>
          <ac:grpSpMkLst>
            <pc:docMk/>
            <pc:sldMk cId="1287874625" sldId="296"/>
            <ac:grpSpMk id="15" creationId="{00000000-0000-0000-0000-000000000000}"/>
          </ac:grpSpMkLst>
        </pc:grpChg>
      </pc:sldChg>
      <pc:sldChg chg="modSp">
        <pc:chgData name="David Annebicque" userId="77d2776c-3bec-4e55-bae4-88e0817e6825" providerId="ADAL" clId="{F97B57FF-70B3-7E4C-9089-DED80F2ABFC1}" dt="2018-09-05T08:37:53.231" v="0"/>
        <pc:sldMkLst>
          <pc:docMk/>
          <pc:sldMk cId="797311784" sldId="297"/>
        </pc:sld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k cId="797311784" sldId="297"/>
            <ac:spMk id="8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797311784" sldId="297"/>
            <ac:picMk id="6" creationId="{00000000-0000-0000-0000-000000000000}"/>
          </ac:picMkLst>
        </pc:picChg>
        <pc:picChg chg="mod">
          <ac:chgData name="David Annebicque" userId="77d2776c-3bec-4e55-bae4-88e0817e6825" providerId="ADAL" clId="{F97B57FF-70B3-7E4C-9089-DED80F2ABFC1}" dt="2018-09-05T08:37:53.231" v="0"/>
          <ac:picMkLst>
            <pc:docMk/>
            <pc:sldMk cId="797311784" sldId="297"/>
            <ac:picMk id="7" creationId="{00000000-0000-0000-0000-000000000000}"/>
          </ac:picMkLst>
        </pc:picChg>
      </pc:sldChg>
      <pc:sldMasterChg chg="modSp modSldLayout">
        <pc:chgData name="David Annebicque" userId="77d2776c-3bec-4e55-bae4-88e0817e6825" providerId="ADAL" clId="{F97B57FF-70B3-7E4C-9089-DED80F2ABFC1}" dt="2018-09-05T08:39:55.901" v="18" actId="20577"/>
        <pc:sldMasterMkLst>
          <pc:docMk/>
          <pc:sldMasterMk cId="3225770629" sldId="2147483648"/>
        </pc:sldMasterMkLst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asterMk cId="3225770629" sldId="2147483648"/>
            <ac:spMk id="2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asterMk cId="3225770629" sldId="2147483648"/>
            <ac:spMk id="3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asterMk cId="3225770629" sldId="2147483648"/>
            <ac:spMk id="6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asterMk cId="3225770629" sldId="2147483648"/>
            <ac:spMk id="7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9:55.901" v="18" actId="20577"/>
          <ac:spMkLst>
            <pc:docMk/>
            <pc:sldMasterMk cId="3225770629" sldId="2147483648"/>
            <ac:spMk id="9" creationId="{00000000-0000-0000-0000-000000000000}"/>
          </ac:spMkLst>
        </pc:spChg>
        <pc:spChg chg="mod">
          <ac:chgData name="David Annebicque" userId="77d2776c-3bec-4e55-bae4-88e0817e6825" providerId="ADAL" clId="{F97B57FF-70B3-7E4C-9089-DED80F2ABFC1}" dt="2018-09-05T08:37:53.231" v="0"/>
          <ac:spMkLst>
            <pc:docMk/>
            <pc:sldMasterMk cId="3225770629" sldId="2147483648"/>
            <ac:spMk id="12" creationId="{00000000-0000-0000-0000-000000000000}"/>
          </ac:spMkLst>
        </pc:spChg>
        <pc:picChg chg="mod">
          <ac:chgData name="David Annebicque" userId="77d2776c-3bec-4e55-bae4-88e0817e6825" providerId="ADAL" clId="{F97B57FF-70B3-7E4C-9089-DED80F2ABFC1}" dt="2018-09-05T08:38:40.730" v="14" actId="14826"/>
          <ac:picMkLst>
            <pc:docMk/>
            <pc:sldMasterMk cId="3225770629" sldId="2147483648"/>
            <ac:picMk id="11" creationId="{00000000-0000-0000-0000-000000000000}"/>
          </ac:picMkLst>
        </pc:picChg>
        <pc:sldLayoutChg chg="modSp">
          <pc:chgData name="David Annebicque" userId="77d2776c-3bec-4e55-bae4-88e0817e6825" providerId="ADAL" clId="{F97B57FF-70B3-7E4C-9089-DED80F2ABFC1}" dt="2018-09-05T08:37:53.231" v="0"/>
          <pc:sldLayoutMkLst>
            <pc:docMk/>
            <pc:sldMasterMk cId="3225770629" sldId="2147483648"/>
            <pc:sldLayoutMk cId="527464862" sldId="2147483649"/>
          </pc:sldLayoutMkLst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527464862" sldId="2147483649"/>
              <ac:spMk id="2" creationId="{00000000-0000-0000-0000-000000000000}"/>
            </ac:spMkLst>
          </pc:spChg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527464862" sldId="2147483649"/>
              <ac:spMk id="3" creationId="{00000000-0000-0000-0000-000000000000}"/>
            </ac:spMkLst>
          </pc:spChg>
        </pc:sldLayoutChg>
        <pc:sldLayoutChg chg="modSp">
          <pc:chgData name="David Annebicque" userId="77d2776c-3bec-4e55-bae4-88e0817e6825" providerId="ADAL" clId="{F97B57FF-70B3-7E4C-9089-DED80F2ABFC1}" dt="2018-09-05T08:37:53.231" v="0"/>
          <pc:sldLayoutMkLst>
            <pc:docMk/>
            <pc:sldMasterMk cId="3225770629" sldId="2147483648"/>
            <pc:sldLayoutMk cId="3083813191" sldId="2147483656"/>
          </pc:sldLayoutMkLst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3083813191" sldId="2147483656"/>
              <ac:spMk id="3" creationId="{00000000-0000-0000-0000-000000000000}"/>
            </ac:spMkLst>
          </pc:spChg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3083813191" sldId="2147483656"/>
              <ac:spMk id="4" creationId="{00000000-0000-0000-0000-000000000000}"/>
            </ac:spMkLst>
          </pc:spChg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3083813191" sldId="2147483656"/>
              <ac:spMk id="5" creationId="{00000000-0000-0000-0000-000000000000}"/>
            </ac:spMkLst>
          </pc:spChg>
          <pc:spChg chg="mod">
            <ac:chgData name="David Annebicque" userId="77d2776c-3bec-4e55-bae4-88e0817e6825" providerId="ADAL" clId="{F97B57FF-70B3-7E4C-9089-DED80F2ABFC1}" dt="2018-09-05T08:37:53.231" v="0"/>
            <ac:spMkLst>
              <pc:docMk/>
              <pc:sldMasterMk cId="3225770629" sldId="2147483648"/>
              <pc:sldLayoutMk cId="3083813191" sldId="2147483656"/>
              <ac:spMk id="6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/>
            <a:t>Donnée en entrée</a:t>
          </a:r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/>
            <a:t>Manipulations des données</a:t>
          </a:r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/>
            <a:t>Données </a:t>
          </a:r>
          <a:r>
            <a:rPr lang="fr-FR"/>
            <a:t>en sortie</a:t>
          </a:r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</dgm:pt>
    <dgm:pt modelId="{98CEA8C1-CD11-E44F-9DE6-A259FFD50934}" type="pres">
      <dgm:prSet presAssocID="{7C6E4B5C-B2CE-0C43-835D-2ACCC373BADD}" presName="sibTrans" presStyleLbl="sibTrans2D1" presStyleIdx="0" presStyleCnt="2"/>
      <dgm:spPr/>
    </dgm:pt>
    <dgm:pt modelId="{29023489-565E-2746-8766-F728C8D7104F}" type="pres">
      <dgm:prSet presAssocID="{7C6E4B5C-B2CE-0C43-835D-2ACCC373BADD}" presName="connectorText" presStyleLbl="sibTrans2D1" presStyleIdx="0" presStyleCnt="2"/>
      <dgm:spPr/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</dgm:pt>
    <dgm:pt modelId="{573F7457-E458-5441-9727-72C6A69FE9CC}" type="pres">
      <dgm:prSet presAssocID="{4ACC31BA-66BA-664F-A9BE-63286AE70297}" presName="sibTrans" presStyleLbl="sibTrans2D1" presStyleIdx="1" presStyleCnt="2"/>
      <dgm:spPr/>
    </dgm:pt>
    <dgm:pt modelId="{2DB84CDE-6989-FB46-867A-FF77921A4B87}" type="pres">
      <dgm:prSet presAssocID="{4ACC31BA-66BA-664F-A9BE-63286AE70297}" presName="connectorText" presStyleLbl="sibTrans2D1" presStyleIdx="1" presStyleCnt="2"/>
      <dgm:spPr/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</dgm:pt>
  </dgm:ptLst>
  <dgm:cxnLst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F89BD031-574B-4F6C-BF14-600BE091A695}" type="presOf" srcId="{D151C445-1982-1D43-8E55-289AE3B1A22F}" destId="{1A40CD49-E743-E24F-BBBC-14AFA7F0C16A}" srcOrd="0" destOrd="0" presId="urn:microsoft.com/office/officeart/2005/8/layout/process1"/>
    <dgm:cxn modelId="{56FD724E-F898-4900-A763-B84A8274A539}" type="presOf" srcId="{7C6E4B5C-B2CE-0C43-835D-2ACCC373BADD}" destId="{29023489-565E-2746-8766-F728C8D7104F}" srcOrd="1" destOrd="0" presId="urn:microsoft.com/office/officeart/2005/8/layout/process1"/>
    <dgm:cxn modelId="{361EC05D-8F20-4F15-82EB-888A208D94FB}" type="presOf" srcId="{4ACC31BA-66BA-664F-A9BE-63286AE70297}" destId="{573F7457-E458-5441-9727-72C6A69FE9CC}" srcOrd="0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6B210FAA-A299-45A8-B0CF-02AF82A9717D}" type="presOf" srcId="{4189DB0D-457D-F243-88D4-C72A3D58C950}" destId="{32656CE8-5B14-4240-BE1F-108D49C8D9DD}" srcOrd="0" destOrd="0" presId="urn:microsoft.com/office/officeart/2005/8/layout/process1"/>
    <dgm:cxn modelId="{CFCB70B0-69F6-4E50-8D97-4399FCB3CA65}" type="presOf" srcId="{E0BAAB58-C1C0-4349-9F92-61A17520DAB4}" destId="{F6F995D2-BE42-FD42-A999-B5748C8641F4}" srcOrd="0" destOrd="0" presId="urn:microsoft.com/office/officeart/2005/8/layout/process1"/>
    <dgm:cxn modelId="{980B3FB9-7B7A-4128-AED8-A92A03DE021D}" type="presOf" srcId="{4ACC31BA-66BA-664F-A9BE-63286AE70297}" destId="{2DB84CDE-6989-FB46-867A-FF77921A4B87}" srcOrd="1" destOrd="0" presId="urn:microsoft.com/office/officeart/2005/8/layout/process1"/>
    <dgm:cxn modelId="{7212C5BA-4DB8-4300-842E-B73C13B53BC3}" type="presOf" srcId="{7C6E4B5C-B2CE-0C43-835D-2ACCC373BADD}" destId="{98CEA8C1-CD11-E44F-9DE6-A259FFD50934}" srcOrd="0" destOrd="0" presId="urn:microsoft.com/office/officeart/2005/8/layout/process1"/>
    <dgm:cxn modelId="{3DD840C1-C3AC-4A7D-AFA9-A033D031641E}" type="presOf" srcId="{406BAA39-3A07-6241-A374-4DA53BFBD8B6}" destId="{D52CF989-882E-814A-91B1-9DD39E6B36DE}" srcOrd="0" destOrd="0" presId="urn:microsoft.com/office/officeart/2005/8/layout/process1"/>
    <dgm:cxn modelId="{4DC4E46F-BB82-4DC0-8B5B-590F43E2CD18}" type="presParOf" srcId="{F6F995D2-BE42-FD42-A999-B5748C8641F4}" destId="{D52CF989-882E-814A-91B1-9DD39E6B36DE}" srcOrd="0" destOrd="0" presId="urn:microsoft.com/office/officeart/2005/8/layout/process1"/>
    <dgm:cxn modelId="{189EC026-0A13-40EE-9FC0-3F4256D134D0}" type="presParOf" srcId="{F6F995D2-BE42-FD42-A999-B5748C8641F4}" destId="{98CEA8C1-CD11-E44F-9DE6-A259FFD50934}" srcOrd="1" destOrd="0" presId="urn:microsoft.com/office/officeart/2005/8/layout/process1"/>
    <dgm:cxn modelId="{10361591-7423-411C-B57F-C58F2D3674D2}" type="presParOf" srcId="{98CEA8C1-CD11-E44F-9DE6-A259FFD50934}" destId="{29023489-565E-2746-8766-F728C8D7104F}" srcOrd="0" destOrd="0" presId="urn:microsoft.com/office/officeart/2005/8/layout/process1"/>
    <dgm:cxn modelId="{D60AE94D-2A99-4279-A784-B8C39B1032ED}" type="presParOf" srcId="{F6F995D2-BE42-FD42-A999-B5748C8641F4}" destId="{32656CE8-5B14-4240-BE1F-108D49C8D9DD}" srcOrd="2" destOrd="0" presId="urn:microsoft.com/office/officeart/2005/8/layout/process1"/>
    <dgm:cxn modelId="{DD1F1942-0690-45C5-A1B8-E03B7DE6856D}" type="presParOf" srcId="{F6F995D2-BE42-FD42-A999-B5748C8641F4}" destId="{573F7457-E458-5441-9727-72C6A69FE9CC}" srcOrd="3" destOrd="0" presId="urn:microsoft.com/office/officeart/2005/8/layout/process1"/>
    <dgm:cxn modelId="{1DF3C977-68E2-46E5-86FF-17B80D1E45E9}" type="presParOf" srcId="{573F7457-E458-5441-9727-72C6A69FE9CC}" destId="{2DB84CDE-6989-FB46-867A-FF77921A4B87}" srcOrd="0" destOrd="0" presId="urn:microsoft.com/office/officeart/2005/8/layout/process1"/>
    <dgm:cxn modelId="{8C9C965F-BB3A-4FB4-8FB9-F1C88F17F382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/>
            <a:t>Données du cercle</a:t>
          </a:r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/>
            <a:t>Mes calculs</a:t>
          </a:r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/>
            <a:t>Résultats</a:t>
          </a:r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</dgm:pt>
    <dgm:pt modelId="{98CEA8C1-CD11-E44F-9DE6-A259FFD50934}" type="pres">
      <dgm:prSet presAssocID="{7C6E4B5C-B2CE-0C43-835D-2ACCC373BADD}" presName="sibTrans" presStyleLbl="sibTrans2D1" presStyleIdx="0" presStyleCnt="2"/>
      <dgm:spPr/>
    </dgm:pt>
    <dgm:pt modelId="{29023489-565E-2746-8766-F728C8D7104F}" type="pres">
      <dgm:prSet presAssocID="{7C6E4B5C-B2CE-0C43-835D-2ACCC373BADD}" presName="connectorText" presStyleLbl="sibTrans2D1" presStyleIdx="0" presStyleCnt="2"/>
      <dgm:spPr/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</dgm:pt>
    <dgm:pt modelId="{573F7457-E458-5441-9727-72C6A69FE9CC}" type="pres">
      <dgm:prSet presAssocID="{4ACC31BA-66BA-664F-A9BE-63286AE70297}" presName="sibTrans" presStyleLbl="sibTrans2D1" presStyleIdx="1" presStyleCnt="2"/>
      <dgm:spPr/>
    </dgm:pt>
    <dgm:pt modelId="{2DB84CDE-6989-FB46-867A-FF77921A4B87}" type="pres">
      <dgm:prSet presAssocID="{4ACC31BA-66BA-664F-A9BE-63286AE70297}" presName="connectorText" presStyleLbl="sibTrans2D1" presStyleIdx="1" presStyleCnt="2"/>
      <dgm:spPr/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</dgm:pt>
  </dgm:ptLst>
  <dgm:cxnLst>
    <dgm:cxn modelId="{733F3A18-C9AB-4D05-9C3E-60E5D39E1CCF}" type="presOf" srcId="{E0BAAB58-C1C0-4349-9F92-61A17520DAB4}" destId="{F6F995D2-BE42-FD42-A999-B5748C8641F4}" srcOrd="0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7AD0E031-984E-49A3-9107-E895B9D71D24}" type="presOf" srcId="{4189DB0D-457D-F243-88D4-C72A3D58C950}" destId="{32656CE8-5B14-4240-BE1F-108D49C8D9DD}" srcOrd="0" destOrd="0" presId="urn:microsoft.com/office/officeart/2005/8/layout/process1"/>
    <dgm:cxn modelId="{3F41BD37-B6C1-4BC7-9EC8-07B70818E856}" type="presOf" srcId="{406BAA39-3A07-6241-A374-4DA53BFBD8B6}" destId="{D52CF989-882E-814A-91B1-9DD39E6B36DE}" srcOrd="0" destOrd="0" presId="urn:microsoft.com/office/officeart/2005/8/layout/process1"/>
    <dgm:cxn modelId="{2FF7A250-7272-46F5-8BB5-4E391FC654D3}" type="presOf" srcId="{7C6E4B5C-B2CE-0C43-835D-2ACCC373BADD}" destId="{29023489-565E-2746-8766-F728C8D7104F}" srcOrd="1" destOrd="0" presId="urn:microsoft.com/office/officeart/2005/8/layout/process1"/>
    <dgm:cxn modelId="{AF2DFE5D-4267-4B89-8BCE-75CE763072AE}" type="presOf" srcId="{4ACC31BA-66BA-664F-A9BE-63286AE70297}" destId="{573F7457-E458-5441-9727-72C6A69FE9CC}" srcOrd="0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798B558B-493A-4541-9C9D-43EF1452A2C8}" type="presOf" srcId="{D151C445-1982-1D43-8E55-289AE3B1A22F}" destId="{1A40CD49-E743-E24F-BBBC-14AFA7F0C16A}" srcOrd="0" destOrd="0" presId="urn:microsoft.com/office/officeart/2005/8/layout/process1"/>
    <dgm:cxn modelId="{1030BEF2-A39E-4A22-BAF7-48C6ABFA17E4}" type="presOf" srcId="{7C6E4B5C-B2CE-0C43-835D-2ACCC373BADD}" destId="{98CEA8C1-CD11-E44F-9DE6-A259FFD50934}" srcOrd="0" destOrd="0" presId="urn:microsoft.com/office/officeart/2005/8/layout/process1"/>
    <dgm:cxn modelId="{BE3067F4-4F4A-48C7-964F-DC54A8A6CCD2}" type="presOf" srcId="{4ACC31BA-66BA-664F-A9BE-63286AE70297}" destId="{2DB84CDE-6989-FB46-867A-FF77921A4B87}" srcOrd="1" destOrd="0" presId="urn:microsoft.com/office/officeart/2005/8/layout/process1"/>
    <dgm:cxn modelId="{19DB4231-3C7F-4031-928B-6D526C7C7D0C}" type="presParOf" srcId="{F6F995D2-BE42-FD42-A999-B5748C8641F4}" destId="{D52CF989-882E-814A-91B1-9DD39E6B36DE}" srcOrd="0" destOrd="0" presId="urn:microsoft.com/office/officeart/2005/8/layout/process1"/>
    <dgm:cxn modelId="{0AB375F7-8A2F-40C9-A556-AD6A72F8F7EF}" type="presParOf" srcId="{F6F995D2-BE42-FD42-A999-B5748C8641F4}" destId="{98CEA8C1-CD11-E44F-9DE6-A259FFD50934}" srcOrd="1" destOrd="0" presId="urn:microsoft.com/office/officeart/2005/8/layout/process1"/>
    <dgm:cxn modelId="{EFE6A8C2-03D7-4D9B-BF37-9943FBCE8287}" type="presParOf" srcId="{98CEA8C1-CD11-E44F-9DE6-A259FFD50934}" destId="{29023489-565E-2746-8766-F728C8D7104F}" srcOrd="0" destOrd="0" presId="urn:microsoft.com/office/officeart/2005/8/layout/process1"/>
    <dgm:cxn modelId="{9E0B91F1-8110-42D4-AF60-C2DF05F80CF1}" type="presParOf" srcId="{F6F995D2-BE42-FD42-A999-B5748C8641F4}" destId="{32656CE8-5B14-4240-BE1F-108D49C8D9DD}" srcOrd="2" destOrd="0" presId="urn:microsoft.com/office/officeart/2005/8/layout/process1"/>
    <dgm:cxn modelId="{D3CD3B89-13AC-4FE9-877F-A60418193FEA}" type="presParOf" srcId="{F6F995D2-BE42-FD42-A999-B5748C8641F4}" destId="{573F7457-E458-5441-9727-72C6A69FE9CC}" srcOrd="3" destOrd="0" presId="urn:microsoft.com/office/officeart/2005/8/layout/process1"/>
    <dgm:cxn modelId="{B7B6DCC5-B3BD-4593-A395-CE19116C8710}" type="presParOf" srcId="{573F7457-E458-5441-9727-72C6A69FE9CC}" destId="{2DB84CDE-6989-FB46-867A-FF77921A4B87}" srcOrd="0" destOrd="0" presId="urn:microsoft.com/office/officeart/2005/8/layout/process1"/>
    <dgm:cxn modelId="{CD532055-C5F2-42F8-80F7-361D4D6206FA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/>
            <a:t>Données du cercle</a:t>
          </a:r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/>
            <a:t>Mes calculs</a:t>
          </a:r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/>
            <a:t>Résultats</a:t>
          </a:r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</dgm:pt>
    <dgm:pt modelId="{98CEA8C1-CD11-E44F-9DE6-A259FFD50934}" type="pres">
      <dgm:prSet presAssocID="{7C6E4B5C-B2CE-0C43-835D-2ACCC373BADD}" presName="sibTrans" presStyleLbl="sibTrans2D1" presStyleIdx="0" presStyleCnt="2"/>
      <dgm:spPr/>
    </dgm:pt>
    <dgm:pt modelId="{29023489-565E-2746-8766-F728C8D7104F}" type="pres">
      <dgm:prSet presAssocID="{7C6E4B5C-B2CE-0C43-835D-2ACCC373BADD}" presName="connectorText" presStyleLbl="sibTrans2D1" presStyleIdx="0" presStyleCnt="2"/>
      <dgm:spPr/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</dgm:pt>
    <dgm:pt modelId="{573F7457-E458-5441-9727-72C6A69FE9CC}" type="pres">
      <dgm:prSet presAssocID="{4ACC31BA-66BA-664F-A9BE-63286AE70297}" presName="sibTrans" presStyleLbl="sibTrans2D1" presStyleIdx="1" presStyleCnt="2"/>
      <dgm:spPr/>
    </dgm:pt>
    <dgm:pt modelId="{2DB84CDE-6989-FB46-867A-FF77921A4B87}" type="pres">
      <dgm:prSet presAssocID="{4ACC31BA-66BA-664F-A9BE-63286AE70297}" presName="connectorText" presStyleLbl="sibTrans2D1" presStyleIdx="1" presStyleCnt="2"/>
      <dgm:spPr/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</dgm:pt>
  </dgm:ptLst>
  <dgm:cxnLst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E78C4458-D893-4D6C-970B-65F88EF13CA4}" type="presOf" srcId="{7C6E4B5C-B2CE-0C43-835D-2ACCC373BADD}" destId="{29023489-565E-2746-8766-F728C8D7104F}" srcOrd="1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96410C73-A07E-44B2-ADC8-DF9CE02DB0CF}" type="presOf" srcId="{D151C445-1982-1D43-8E55-289AE3B1A22F}" destId="{1A40CD49-E743-E24F-BBBC-14AFA7F0C16A}" srcOrd="0" destOrd="0" presId="urn:microsoft.com/office/officeart/2005/8/layout/process1"/>
    <dgm:cxn modelId="{42A38074-2175-4E70-B279-862BA6FDD35A}" type="presOf" srcId="{E0BAAB58-C1C0-4349-9F92-61A17520DAB4}" destId="{F6F995D2-BE42-FD42-A999-B5748C8641F4}" srcOrd="0" destOrd="0" presId="urn:microsoft.com/office/officeart/2005/8/layout/process1"/>
    <dgm:cxn modelId="{695BCF79-63CD-4F64-BA06-579B220AB791}" type="presOf" srcId="{406BAA39-3A07-6241-A374-4DA53BFBD8B6}" destId="{D52CF989-882E-814A-91B1-9DD39E6B36DE}" srcOrd="0" destOrd="0" presId="urn:microsoft.com/office/officeart/2005/8/layout/process1"/>
    <dgm:cxn modelId="{45FADF8D-42B9-475D-9811-4C48F7782D6B}" type="presOf" srcId="{4ACC31BA-66BA-664F-A9BE-63286AE70297}" destId="{573F7457-E458-5441-9727-72C6A69FE9CC}" srcOrd="0" destOrd="0" presId="urn:microsoft.com/office/officeart/2005/8/layout/process1"/>
    <dgm:cxn modelId="{53AF75D7-F80E-46CF-ACAC-5542AFBF5B6B}" type="presOf" srcId="{4ACC31BA-66BA-664F-A9BE-63286AE70297}" destId="{2DB84CDE-6989-FB46-867A-FF77921A4B87}" srcOrd="1" destOrd="0" presId="urn:microsoft.com/office/officeart/2005/8/layout/process1"/>
    <dgm:cxn modelId="{2451CADD-2836-4758-A6C2-F57CF331DD52}" type="presOf" srcId="{4189DB0D-457D-F243-88D4-C72A3D58C950}" destId="{32656CE8-5B14-4240-BE1F-108D49C8D9DD}" srcOrd="0" destOrd="0" presId="urn:microsoft.com/office/officeart/2005/8/layout/process1"/>
    <dgm:cxn modelId="{C74131EF-83FA-4E1C-B128-AEB881929F01}" type="presOf" srcId="{7C6E4B5C-B2CE-0C43-835D-2ACCC373BADD}" destId="{98CEA8C1-CD11-E44F-9DE6-A259FFD50934}" srcOrd="0" destOrd="0" presId="urn:microsoft.com/office/officeart/2005/8/layout/process1"/>
    <dgm:cxn modelId="{661FB8A1-1D5D-4DC9-8763-731B35030560}" type="presParOf" srcId="{F6F995D2-BE42-FD42-A999-B5748C8641F4}" destId="{D52CF989-882E-814A-91B1-9DD39E6B36DE}" srcOrd="0" destOrd="0" presId="urn:microsoft.com/office/officeart/2005/8/layout/process1"/>
    <dgm:cxn modelId="{35B6ED7F-C27D-4954-A03D-04FCDCAFD655}" type="presParOf" srcId="{F6F995D2-BE42-FD42-A999-B5748C8641F4}" destId="{98CEA8C1-CD11-E44F-9DE6-A259FFD50934}" srcOrd="1" destOrd="0" presId="urn:microsoft.com/office/officeart/2005/8/layout/process1"/>
    <dgm:cxn modelId="{3CB21729-E347-423F-9A7E-E3895F223BB8}" type="presParOf" srcId="{98CEA8C1-CD11-E44F-9DE6-A259FFD50934}" destId="{29023489-565E-2746-8766-F728C8D7104F}" srcOrd="0" destOrd="0" presId="urn:microsoft.com/office/officeart/2005/8/layout/process1"/>
    <dgm:cxn modelId="{C5E7E052-C735-4918-899B-CC67DAF7AE69}" type="presParOf" srcId="{F6F995D2-BE42-FD42-A999-B5748C8641F4}" destId="{32656CE8-5B14-4240-BE1F-108D49C8D9DD}" srcOrd="2" destOrd="0" presId="urn:microsoft.com/office/officeart/2005/8/layout/process1"/>
    <dgm:cxn modelId="{9AF4AA79-B19B-4F8B-8426-0D6146DDBEEF}" type="presParOf" srcId="{F6F995D2-BE42-FD42-A999-B5748C8641F4}" destId="{573F7457-E458-5441-9727-72C6A69FE9CC}" srcOrd="3" destOrd="0" presId="urn:microsoft.com/office/officeart/2005/8/layout/process1"/>
    <dgm:cxn modelId="{4F45560D-78D6-4331-BD66-6990F9DC67C7}" type="presParOf" srcId="{573F7457-E458-5441-9727-72C6A69FE9CC}" destId="{2DB84CDE-6989-FB46-867A-FF77921A4B87}" srcOrd="0" destOrd="0" presId="urn:microsoft.com/office/officeart/2005/8/layout/process1"/>
    <dgm:cxn modelId="{496EED8F-EFD9-41D0-BB23-B57ACA09DBA0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/>
            <a:t>Données du cercle</a:t>
          </a:r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/>
            <a:t>Mes calculs</a:t>
          </a:r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/>
            <a:t>Résultats</a:t>
          </a:r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</dgm:pt>
    <dgm:pt modelId="{98CEA8C1-CD11-E44F-9DE6-A259FFD50934}" type="pres">
      <dgm:prSet presAssocID="{7C6E4B5C-B2CE-0C43-835D-2ACCC373BADD}" presName="sibTrans" presStyleLbl="sibTrans2D1" presStyleIdx="0" presStyleCnt="2"/>
      <dgm:spPr/>
    </dgm:pt>
    <dgm:pt modelId="{29023489-565E-2746-8766-F728C8D7104F}" type="pres">
      <dgm:prSet presAssocID="{7C6E4B5C-B2CE-0C43-835D-2ACCC373BADD}" presName="connectorText" presStyleLbl="sibTrans2D1" presStyleIdx="0" presStyleCnt="2"/>
      <dgm:spPr/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</dgm:pt>
    <dgm:pt modelId="{573F7457-E458-5441-9727-72C6A69FE9CC}" type="pres">
      <dgm:prSet presAssocID="{4ACC31BA-66BA-664F-A9BE-63286AE70297}" presName="sibTrans" presStyleLbl="sibTrans2D1" presStyleIdx="1" presStyleCnt="2"/>
      <dgm:spPr/>
    </dgm:pt>
    <dgm:pt modelId="{2DB84CDE-6989-FB46-867A-FF77921A4B87}" type="pres">
      <dgm:prSet presAssocID="{4ACC31BA-66BA-664F-A9BE-63286AE70297}" presName="connectorText" presStyleLbl="sibTrans2D1" presStyleIdx="1" presStyleCnt="2"/>
      <dgm:spPr/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</dgm:pt>
  </dgm:ptLst>
  <dgm:cxnLst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4F0B9B27-9D90-415B-A12A-0FA1DDF059FD}" type="presOf" srcId="{4189DB0D-457D-F243-88D4-C72A3D58C950}" destId="{32656CE8-5B14-4240-BE1F-108D49C8D9DD}" srcOrd="0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33304535-FC79-419C-8CDE-73EF44423CFE}" type="presOf" srcId="{D151C445-1982-1D43-8E55-289AE3B1A22F}" destId="{1A40CD49-E743-E24F-BBBC-14AFA7F0C16A}" srcOrd="0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FE891C7E-DCF9-4970-937E-9A6F091F48DA}" type="presOf" srcId="{7C6E4B5C-B2CE-0C43-835D-2ACCC373BADD}" destId="{29023489-565E-2746-8766-F728C8D7104F}" srcOrd="1" destOrd="0" presId="urn:microsoft.com/office/officeart/2005/8/layout/process1"/>
    <dgm:cxn modelId="{99230088-8CF1-49A0-95D6-304BEEA8B2A1}" type="presOf" srcId="{4ACC31BA-66BA-664F-A9BE-63286AE70297}" destId="{2DB84CDE-6989-FB46-867A-FF77921A4B87}" srcOrd="1" destOrd="0" presId="urn:microsoft.com/office/officeart/2005/8/layout/process1"/>
    <dgm:cxn modelId="{68A18F98-6C76-42A5-96D7-7EDC7AA24B25}" type="presOf" srcId="{E0BAAB58-C1C0-4349-9F92-61A17520DAB4}" destId="{F6F995D2-BE42-FD42-A999-B5748C8641F4}" srcOrd="0" destOrd="0" presId="urn:microsoft.com/office/officeart/2005/8/layout/process1"/>
    <dgm:cxn modelId="{BB83919F-43C9-40D9-B4E3-E0E7558823F7}" type="presOf" srcId="{7C6E4B5C-B2CE-0C43-835D-2ACCC373BADD}" destId="{98CEA8C1-CD11-E44F-9DE6-A259FFD50934}" srcOrd="0" destOrd="0" presId="urn:microsoft.com/office/officeart/2005/8/layout/process1"/>
    <dgm:cxn modelId="{515337B5-7458-4F8D-B9B9-FC9D98280C57}" type="presOf" srcId="{406BAA39-3A07-6241-A374-4DA53BFBD8B6}" destId="{D52CF989-882E-814A-91B1-9DD39E6B36DE}" srcOrd="0" destOrd="0" presId="urn:microsoft.com/office/officeart/2005/8/layout/process1"/>
    <dgm:cxn modelId="{F38CC3CD-CDCD-47AB-8A4A-034363FBF1B1}" type="presOf" srcId="{4ACC31BA-66BA-664F-A9BE-63286AE70297}" destId="{573F7457-E458-5441-9727-72C6A69FE9CC}" srcOrd="0" destOrd="0" presId="urn:microsoft.com/office/officeart/2005/8/layout/process1"/>
    <dgm:cxn modelId="{3DF1C0AD-277D-4522-9E4F-698D98180E8E}" type="presParOf" srcId="{F6F995D2-BE42-FD42-A999-B5748C8641F4}" destId="{D52CF989-882E-814A-91B1-9DD39E6B36DE}" srcOrd="0" destOrd="0" presId="urn:microsoft.com/office/officeart/2005/8/layout/process1"/>
    <dgm:cxn modelId="{193264A6-4CC2-4775-9B22-9CF7181105AF}" type="presParOf" srcId="{F6F995D2-BE42-FD42-A999-B5748C8641F4}" destId="{98CEA8C1-CD11-E44F-9DE6-A259FFD50934}" srcOrd="1" destOrd="0" presId="urn:microsoft.com/office/officeart/2005/8/layout/process1"/>
    <dgm:cxn modelId="{EA82677C-D005-4C7B-BD87-A77EA861194F}" type="presParOf" srcId="{98CEA8C1-CD11-E44F-9DE6-A259FFD50934}" destId="{29023489-565E-2746-8766-F728C8D7104F}" srcOrd="0" destOrd="0" presId="urn:microsoft.com/office/officeart/2005/8/layout/process1"/>
    <dgm:cxn modelId="{5832B60C-7CFE-4E47-BECB-1A494261D843}" type="presParOf" srcId="{F6F995D2-BE42-FD42-A999-B5748C8641F4}" destId="{32656CE8-5B14-4240-BE1F-108D49C8D9DD}" srcOrd="2" destOrd="0" presId="urn:microsoft.com/office/officeart/2005/8/layout/process1"/>
    <dgm:cxn modelId="{BC10A2BC-E3C8-43FE-BC5B-EDA42363B74A}" type="presParOf" srcId="{F6F995D2-BE42-FD42-A999-B5748C8641F4}" destId="{573F7457-E458-5441-9727-72C6A69FE9CC}" srcOrd="3" destOrd="0" presId="urn:microsoft.com/office/officeart/2005/8/layout/process1"/>
    <dgm:cxn modelId="{894F919B-2FCD-461C-BE29-AEFA43AB2C45}" type="presParOf" srcId="{573F7457-E458-5441-9727-72C6A69FE9CC}" destId="{2DB84CDE-6989-FB46-867A-FF77921A4B87}" srcOrd="0" destOrd="0" presId="urn:microsoft.com/office/officeart/2005/8/layout/process1"/>
    <dgm:cxn modelId="{F7D0745F-663C-4A12-9EF9-C56B13BBE873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Donnée en entrée</a:t>
          </a:r>
        </a:p>
      </dsp:txBody>
      <dsp:txXfrm>
        <a:off x="33499" y="1579724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1766887" y="1912856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Manipulations des données</a:t>
          </a:r>
        </a:p>
      </dsp:txBody>
      <dsp:txXfrm>
        <a:off x="2275446" y="1579724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400" kern="1200"/>
        </a:p>
      </dsp:txBody>
      <dsp:txXfrm>
        <a:off x="4008834" y="1912856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Données </a:t>
          </a:r>
          <a:r>
            <a:rPr lang="fr-FR" sz="1800" kern="1200"/>
            <a:t>en sortie</a:t>
          </a:r>
        </a:p>
      </dsp:txBody>
      <dsp:txXfrm>
        <a:off x="4517393" y="1579724"/>
        <a:ext cx="1545106" cy="904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Données du cercle</a:t>
          </a:r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Mes calculs</a:t>
          </a:r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Résultats</a:t>
          </a:r>
        </a:p>
      </dsp:txBody>
      <dsp:txXfrm>
        <a:off x="4517393" y="304291"/>
        <a:ext cx="1545106" cy="9045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Données du cercle</a:t>
          </a:r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Mes calculs</a:t>
          </a:r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Résultats</a:t>
          </a:r>
        </a:p>
      </dsp:txBody>
      <dsp:txXfrm>
        <a:off x="4517393" y="304291"/>
        <a:ext cx="1545106" cy="9045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Données du cercle</a:t>
          </a:r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Mes calculs</a:t>
          </a:r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Résultats</a:t>
          </a:r>
        </a:p>
      </dsp:txBody>
      <dsp:txXfrm>
        <a:off x="4517393" y="304291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0E4FE-AF4A-6C4F-A219-82A208AA5E51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CE960-8563-D04B-8259-242D067173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5461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F1F5F-DA3F-8047-AA64-1E52094683DF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5B261-AC58-6F4C-8651-5A1EA62E8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98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5106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1504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5784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201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70939" y="4416720"/>
            <a:ext cx="11451727" cy="1470025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4200" y="3296220"/>
            <a:ext cx="8534400" cy="1752600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  <a:latin typeface="Open Sans Light"/>
                <a:cs typeface="Open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Cliquez pour modifier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5274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79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130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02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A03A0A8-FA3B-BF45-BCE7-1BA9576769D3}" type="datetime1">
              <a:rPr lang="fr-FR" smtClean="0"/>
              <a:t>05/09/2018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381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0714" y="63408"/>
            <a:ext cx="11984567" cy="5831564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 sz="1800" dirty="0">
              <a:solidFill>
                <a:schemeClr val="bg1"/>
              </a:solidFill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17495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6160" y="63409"/>
            <a:ext cx="1549120" cy="5275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>
                <a:solidFill>
                  <a:schemeClr val="bg1"/>
                </a:solidFill>
                <a:effectLst/>
                <a:latin typeface="Open Sans Extrabold"/>
                <a:cs typeface="Open Sans Extrabold"/>
              </a:defRPr>
            </a:lvl1pPr>
          </a:lstStyle>
          <a:p>
            <a:fld id="{B769FD93-BC95-7D42-BDEE-E6A80CF48F0E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9" name="ZoneTexte 8"/>
          <p:cNvSpPr txBox="1"/>
          <p:nvPr userDrawn="1"/>
        </p:nvSpPr>
        <p:spPr>
          <a:xfrm>
            <a:off x="599037" y="6440673"/>
            <a:ext cx="487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800" b="0" cap="none" spc="0" dirty="0">
                <a:ln w="0"/>
                <a:solidFill>
                  <a:schemeClr val="bg1">
                    <a:lumMod val="75000"/>
                  </a:schemeClr>
                </a:solidFill>
                <a:effectLst/>
                <a:latin typeface="Open Sans Extrabold"/>
                <a:cs typeface="Open Sans Extrabold"/>
              </a:rPr>
              <a:t>2018/2019</a:t>
            </a: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917511" y="6050445"/>
            <a:ext cx="931327" cy="680400"/>
          </a:xfrm>
          <a:prstGeom prst="rect">
            <a:avLst/>
          </a:prstGeom>
        </p:spPr>
      </p:pic>
      <p:sp>
        <p:nvSpPr>
          <p:cNvPr id="12" name="ZoneTexte 11"/>
          <p:cNvSpPr txBox="1"/>
          <p:nvPr userDrawn="1"/>
        </p:nvSpPr>
        <p:spPr>
          <a:xfrm>
            <a:off x="609601" y="5962207"/>
            <a:ext cx="624662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200" dirty="0">
                <a:solidFill>
                  <a:schemeClr val="bg1">
                    <a:lumMod val="50000"/>
                  </a:schemeClr>
                </a:solidFill>
                <a:latin typeface="Open Sans Extrabold"/>
                <a:cs typeface="Open Sans Extrabold"/>
              </a:rPr>
              <a:t>M3203 POO</a:t>
            </a:r>
          </a:p>
        </p:txBody>
      </p:sp>
    </p:spTree>
    <p:extLst>
      <p:ext uri="{BB962C8B-B14F-4D97-AF65-F5344CB8AC3E}">
        <p14:creationId xmlns:p14="http://schemas.microsoft.com/office/powerpoint/2010/main" val="322577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rgbClr val="FFFFFF"/>
          </a:solidFill>
          <a:latin typeface="Open Sans Extrabold"/>
          <a:ea typeface="+mj-ea"/>
          <a:cs typeface="Open Sans Extra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800" kern="1200">
          <a:solidFill>
            <a:schemeClr val="tx1"/>
          </a:solidFill>
          <a:latin typeface="Open Sans Semibold"/>
          <a:ea typeface="+mn-ea"/>
          <a:cs typeface="Open Sans Semibold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Semibold"/>
          <a:ea typeface="+mn-ea"/>
          <a:cs typeface="Open Sans Semibold"/>
        </a:defRPr>
      </a:lvl2pPr>
      <a:lvl3pPr marL="1143000" indent="-228600" algn="l" defTabSz="457200" rtl="0" eaLnBrk="1" latinLnBrk="0" hangingPunct="1">
        <a:spcBef>
          <a:spcPct val="20000"/>
        </a:spcBef>
        <a:buFont typeface="Courier New"/>
        <a:buChar char="o"/>
        <a:defRPr sz="2000" kern="1200">
          <a:solidFill>
            <a:schemeClr val="tx1"/>
          </a:solidFill>
          <a:latin typeface="Open Sans Semibold"/>
          <a:ea typeface="+mn-ea"/>
          <a:cs typeface="Open Sans Semibold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71144" y="1113905"/>
            <a:ext cx="8588795" cy="2926080"/>
          </a:xfrm>
        </p:spPr>
        <p:txBody>
          <a:bodyPr/>
          <a:lstStyle/>
          <a:p>
            <a:pPr algn="ctr"/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Les fondamentaux </a:t>
            </a:r>
            <a:b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la</a:t>
            </a:r>
            <a:b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Programmation Orientée Objet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19287" y="4686300"/>
            <a:ext cx="6400800" cy="1162620"/>
          </a:xfrm>
        </p:spPr>
        <p:txBody>
          <a:bodyPr>
            <a:normAutofit fontScale="92500"/>
          </a:bodyPr>
          <a:lstStyle/>
          <a:p>
            <a:r>
              <a:rPr lang="fr-FR" dirty="0"/>
              <a:t>Hervé BOULET (Auteur du CM)</a:t>
            </a:r>
          </a:p>
          <a:p>
            <a:r>
              <a:rPr lang="fr-FR" dirty="0"/>
              <a:t>David ANNEBICQUE (référent du module)</a:t>
            </a:r>
          </a:p>
        </p:txBody>
      </p:sp>
    </p:spTree>
    <p:extLst>
      <p:ext uri="{BB962C8B-B14F-4D97-AF65-F5344CB8AC3E}">
        <p14:creationId xmlns:p14="http://schemas.microsoft.com/office/powerpoint/2010/main" val="126649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Concept N°1 : propriétés et méthodes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Les </a:t>
            </a:r>
            <a:r>
              <a:rPr lang="fr-FR" b="1" dirty="0">
                <a:solidFill>
                  <a:srgbClr val="FF0000"/>
                </a:solidFill>
              </a:rPr>
              <a:t>propriétés</a:t>
            </a:r>
            <a:r>
              <a:rPr lang="fr-FR" dirty="0"/>
              <a:t> sont les </a:t>
            </a:r>
            <a:r>
              <a:rPr lang="fr-FR" b="1" dirty="0">
                <a:solidFill>
                  <a:srgbClr val="FF0000"/>
                </a:solidFill>
              </a:rPr>
              <a:t>caractéristiques</a:t>
            </a:r>
            <a:r>
              <a:rPr lang="fr-FR" dirty="0"/>
              <a:t> (données) d’un objet</a:t>
            </a:r>
          </a:p>
          <a:p>
            <a:r>
              <a:rPr lang="fr-FR" dirty="0"/>
              <a:t>Pour un être humain :</a:t>
            </a:r>
          </a:p>
          <a:p>
            <a:pPr lvl="1"/>
            <a:r>
              <a:rPr lang="fr-FR" dirty="0"/>
              <a:t>Taille</a:t>
            </a:r>
          </a:p>
          <a:p>
            <a:pPr lvl="1"/>
            <a:r>
              <a:rPr lang="fr-FR" dirty="0"/>
              <a:t>Poids</a:t>
            </a:r>
          </a:p>
          <a:p>
            <a:pPr lvl="1"/>
            <a:r>
              <a:rPr lang="fr-FR" dirty="0"/>
              <a:t>Couleur des cheveux</a:t>
            </a:r>
          </a:p>
          <a:p>
            <a:pPr lvl="1"/>
            <a:r>
              <a:rPr lang="fr-FR" dirty="0"/>
              <a:t>Couleur des yeux</a:t>
            </a:r>
          </a:p>
          <a:p>
            <a:pPr lvl="1"/>
            <a:r>
              <a:rPr lang="fr-FR" dirty="0"/>
              <a:t>QI</a:t>
            </a:r>
          </a:p>
          <a:p>
            <a:pPr lvl="1"/>
            <a:r>
              <a:rPr lang="fr-FR" dirty="0"/>
              <a:t>Niveau en PHP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Les </a:t>
            </a:r>
            <a:r>
              <a:rPr lang="fr-FR" b="1" dirty="0">
                <a:solidFill>
                  <a:srgbClr val="FF0000"/>
                </a:solidFill>
              </a:rPr>
              <a:t>méthodes</a:t>
            </a:r>
            <a:r>
              <a:rPr lang="fr-FR" dirty="0"/>
              <a:t> sont les </a:t>
            </a:r>
            <a:r>
              <a:rPr lang="fr-FR" b="1" dirty="0">
                <a:solidFill>
                  <a:srgbClr val="FF0000"/>
                </a:solidFill>
              </a:rPr>
              <a:t>actions</a:t>
            </a:r>
            <a:r>
              <a:rPr lang="fr-FR" dirty="0"/>
              <a:t> qu’un objet peut effectuer</a:t>
            </a:r>
          </a:p>
          <a:p>
            <a:r>
              <a:rPr lang="fr-FR" dirty="0"/>
              <a:t>Pour un humain :</a:t>
            </a:r>
          </a:p>
          <a:p>
            <a:pPr lvl="1"/>
            <a:r>
              <a:rPr lang="fr-FR" dirty="0"/>
              <a:t>Courir</a:t>
            </a:r>
          </a:p>
          <a:p>
            <a:pPr lvl="1"/>
            <a:r>
              <a:rPr lang="fr-FR" dirty="0"/>
              <a:t>Sauter</a:t>
            </a:r>
          </a:p>
          <a:p>
            <a:pPr lvl="1"/>
            <a:r>
              <a:rPr lang="fr-FR" dirty="0"/>
              <a:t>Nager</a:t>
            </a:r>
          </a:p>
          <a:p>
            <a:pPr lvl="1"/>
            <a:r>
              <a:rPr lang="fr-FR" dirty="0"/>
              <a:t>Manger</a:t>
            </a:r>
          </a:p>
          <a:p>
            <a:pPr lvl="1"/>
            <a:r>
              <a:rPr lang="fr-FR" dirty="0"/>
              <a:t>Suivre le cours M3203</a:t>
            </a:r>
          </a:p>
          <a:p>
            <a:pPr lvl="1"/>
            <a:r>
              <a:rPr lang="fr-FR" dirty="0"/>
              <a:t>Dormir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394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Propriétés et Méthodes en PHP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Les propriétés sont des variables </a:t>
            </a:r>
          </a:p>
          <a:p>
            <a:pPr lvl="1"/>
            <a:r>
              <a:rPr lang="fr-FR" sz="2000" dirty="0"/>
              <a:t>$taille = 175;</a:t>
            </a:r>
          </a:p>
          <a:p>
            <a:pPr lvl="1"/>
            <a:r>
              <a:rPr lang="fr-FR" sz="2000" dirty="0"/>
              <a:t>$poids =180;</a:t>
            </a:r>
          </a:p>
          <a:p>
            <a:pPr lvl="1"/>
            <a:r>
              <a:rPr lang="fr-FR" sz="2000" dirty="0"/>
              <a:t>$</a:t>
            </a:r>
            <a:r>
              <a:rPr lang="fr-FR" sz="2000" dirty="0" err="1"/>
              <a:t>couleurCheveux</a:t>
            </a:r>
            <a:r>
              <a:rPr lang="fr-FR" sz="2000" dirty="0"/>
              <a:t>=‘blond’;</a:t>
            </a:r>
          </a:p>
          <a:p>
            <a:pPr lvl="1"/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Les méthodes sont des fonctions :</a:t>
            </a:r>
          </a:p>
          <a:p>
            <a:pPr lvl="1"/>
            <a:r>
              <a:rPr lang="fr-FR" dirty="0" err="1"/>
              <a:t>function</a:t>
            </a:r>
            <a:r>
              <a:rPr lang="fr-FR" dirty="0"/>
              <a:t> courir() {…}</a:t>
            </a:r>
          </a:p>
          <a:p>
            <a:pPr lvl="1"/>
            <a:r>
              <a:rPr lang="fr-FR" dirty="0" err="1"/>
              <a:t>function</a:t>
            </a:r>
            <a:r>
              <a:rPr lang="fr-FR" dirty="0"/>
              <a:t> sauter() {…}</a:t>
            </a:r>
          </a:p>
          <a:p>
            <a:pPr lvl="1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11</a:t>
            </a:fld>
            <a:endParaRPr lang="fr-FR"/>
          </a:p>
        </p:txBody>
      </p:sp>
      <p:grpSp>
        <p:nvGrpSpPr>
          <p:cNvPr id="11" name="Grouper 10"/>
          <p:cNvGrpSpPr/>
          <p:nvPr/>
        </p:nvGrpSpPr>
        <p:grpSpPr>
          <a:xfrm>
            <a:off x="4779472" y="3885562"/>
            <a:ext cx="2480656" cy="1768693"/>
            <a:chOff x="3255472" y="3885561"/>
            <a:chExt cx="2480656" cy="1768693"/>
          </a:xfrm>
        </p:grpSpPr>
        <p:sp>
          <p:nvSpPr>
            <p:cNvPr id="6" name="Rectangle 5"/>
            <p:cNvSpPr/>
            <p:nvPr/>
          </p:nvSpPr>
          <p:spPr>
            <a:xfrm>
              <a:off x="3255472" y="3885561"/>
              <a:ext cx="2480656" cy="6483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Propriétés</a:t>
              </a:r>
            </a:p>
            <a:p>
              <a:pPr algn="ctr"/>
              <a:r>
                <a:rPr lang="fr-FR" dirty="0"/>
                <a:t>(données =variables)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255472" y="5005862"/>
              <a:ext cx="2480656" cy="64839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Méthodes</a:t>
              </a:r>
            </a:p>
            <a:p>
              <a:pPr algn="ctr"/>
              <a:r>
                <a:rPr lang="fr-FR" dirty="0"/>
                <a:t>(fonctions)</a:t>
              </a:r>
            </a:p>
          </p:txBody>
        </p:sp>
        <p:sp>
          <p:nvSpPr>
            <p:cNvPr id="8" name="Flèche vers le bas 7"/>
            <p:cNvSpPr/>
            <p:nvPr/>
          </p:nvSpPr>
          <p:spPr>
            <a:xfrm flipH="1">
              <a:off x="4648200" y="4626192"/>
              <a:ext cx="482831" cy="287429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 vers le bas 8"/>
            <p:cNvSpPr/>
            <p:nvPr/>
          </p:nvSpPr>
          <p:spPr>
            <a:xfrm flipH="1" flipV="1">
              <a:off x="4012969" y="4605571"/>
              <a:ext cx="482831" cy="288388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5190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Quizz N°1 : </a:t>
            </a:r>
            <a:r>
              <a:rPr lang="fr-FR" sz="3600" dirty="0"/>
              <a:t>Propriétés et méthodes d’un contact dans un carnet d’adresses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Quelles seraient les propriétés :</a:t>
            </a:r>
          </a:p>
          <a:p>
            <a:pPr lvl="1"/>
            <a:r>
              <a:rPr lang="fr-FR" dirty="0"/>
              <a:t>Nom</a:t>
            </a:r>
          </a:p>
          <a:p>
            <a:pPr lvl="1"/>
            <a:r>
              <a:rPr lang="fr-FR" dirty="0"/>
              <a:t>Prénom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/>
              <a:t>Téléphone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Quelles seraient les méthodes :</a:t>
            </a:r>
          </a:p>
          <a:p>
            <a:pPr lvl="1"/>
            <a:r>
              <a:rPr lang="fr-FR" dirty="0"/>
              <a:t>Ajouter()</a:t>
            </a:r>
          </a:p>
          <a:p>
            <a:pPr lvl="1"/>
            <a:r>
              <a:rPr lang="fr-FR" dirty="0"/>
              <a:t>Modifier()</a:t>
            </a:r>
          </a:p>
          <a:p>
            <a:pPr lvl="1"/>
            <a:r>
              <a:rPr lang="fr-FR" dirty="0"/>
              <a:t>Supprimer()</a:t>
            </a:r>
          </a:p>
          <a:p>
            <a:pPr lvl="1"/>
            <a:r>
              <a:rPr lang="fr-FR" dirty="0"/>
              <a:t>Appeler()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6299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N°2 : Classe et objet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b="1" dirty="0">
                <a:solidFill>
                  <a:srgbClr val="FF0000"/>
                </a:solidFill>
              </a:rPr>
              <a:t>Classe</a:t>
            </a:r>
          </a:p>
          <a:p>
            <a:pPr lvl="1"/>
            <a:r>
              <a:rPr lang="fr-FR" dirty="0"/>
              <a:t>Une définition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Un modèle décrivant les propriétés et les méthodes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Le ‘plan’ d’un objet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b="1" dirty="0">
                <a:solidFill>
                  <a:srgbClr val="FF0000"/>
                </a:solidFill>
              </a:rPr>
              <a:t>Objet</a:t>
            </a:r>
          </a:p>
          <a:p>
            <a:pPr lvl="1"/>
            <a:r>
              <a:rPr lang="fr-FR" dirty="0"/>
              <a:t>Une représentation d’une classe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Appartient au monde réel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Appelé ‘</a:t>
            </a:r>
            <a:r>
              <a:rPr lang="fr-FR" sz="2800" b="1" dirty="0">
                <a:solidFill>
                  <a:srgbClr val="FF0000"/>
                </a:solidFill>
              </a:rPr>
              <a:t>instance</a:t>
            </a:r>
            <a:r>
              <a:rPr lang="fr-FR" dirty="0"/>
              <a:t>’ d’une classe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79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 N°2 : Classe ou Objet ?</a:t>
            </a:r>
          </a:p>
        </p:txBody>
      </p:sp>
      <p:pic>
        <p:nvPicPr>
          <p:cNvPr id="7" name="Espace réservé du contenu 6" descr="Capture d’écran 2013-09-05 à 18.40.5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68" r="-18168"/>
          <a:stretch>
            <a:fillRect/>
          </a:stretch>
        </p:blipFill>
        <p:spPr>
          <a:xfrm>
            <a:off x="1981200" y="1304883"/>
            <a:ext cx="8229600" cy="4525963"/>
          </a:xfrm>
        </p:spPr>
      </p:pic>
      <p:sp>
        <p:nvSpPr>
          <p:cNvPr id="11" name="Explosion 2 10"/>
          <p:cNvSpPr/>
          <p:nvPr/>
        </p:nvSpPr>
        <p:spPr>
          <a:xfrm>
            <a:off x="2484216" y="1103735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Classe</a:t>
            </a:r>
          </a:p>
        </p:txBody>
      </p:sp>
      <p:sp>
        <p:nvSpPr>
          <p:cNvPr id="12" name="Explosion 2 11"/>
          <p:cNvSpPr/>
          <p:nvPr/>
        </p:nvSpPr>
        <p:spPr>
          <a:xfrm>
            <a:off x="6570407" y="1860343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Objet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696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 N°2 : Classe ou Objet ?</a:t>
            </a:r>
          </a:p>
        </p:txBody>
      </p:sp>
      <p:pic>
        <p:nvPicPr>
          <p:cNvPr id="4" name="Espace réservé du contenu 3" descr="Capture d’écran 2013-09-05 à 18.45.3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70" r="-10970"/>
          <a:stretch>
            <a:fillRect/>
          </a:stretch>
        </p:blipFill>
        <p:spPr/>
      </p:pic>
      <p:sp>
        <p:nvSpPr>
          <p:cNvPr id="5" name="Explosion 2 4"/>
          <p:cNvSpPr/>
          <p:nvPr/>
        </p:nvSpPr>
        <p:spPr>
          <a:xfrm>
            <a:off x="2484216" y="1417639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Classe</a:t>
            </a:r>
          </a:p>
        </p:txBody>
      </p:sp>
      <p:sp>
        <p:nvSpPr>
          <p:cNvPr id="6" name="Explosion 2 5"/>
          <p:cNvSpPr/>
          <p:nvPr/>
        </p:nvSpPr>
        <p:spPr>
          <a:xfrm>
            <a:off x="7706147" y="4776002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Objet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819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 N°2 : Classe ou Objet ?</a:t>
            </a:r>
          </a:p>
        </p:txBody>
      </p:sp>
      <p:pic>
        <p:nvPicPr>
          <p:cNvPr id="6" name="Espace réservé du contenu 5" descr="Capture d’écran 2013-09-05 à 18.46.4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81" r="-15181"/>
          <a:stretch>
            <a:fillRect/>
          </a:stretch>
        </p:blipFill>
        <p:spPr/>
      </p:pic>
      <p:sp>
        <p:nvSpPr>
          <p:cNvPr id="4" name="Explosion 2 3"/>
          <p:cNvSpPr/>
          <p:nvPr/>
        </p:nvSpPr>
        <p:spPr>
          <a:xfrm>
            <a:off x="7615697" y="2408784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Classe</a:t>
            </a:r>
          </a:p>
        </p:txBody>
      </p:sp>
      <p:sp>
        <p:nvSpPr>
          <p:cNvPr id="5" name="Explosion 2 4"/>
          <p:cNvSpPr/>
          <p:nvPr/>
        </p:nvSpPr>
        <p:spPr>
          <a:xfrm>
            <a:off x="2484216" y="3506098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Objet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54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N°3 : encapsulation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Traditionnellement, il n’existe pas de connexion formelle entre le code et les données</a:t>
            </a:r>
          </a:p>
          <a:p>
            <a:r>
              <a:rPr lang="fr-FR" dirty="0"/>
              <a:t>En C :</a:t>
            </a:r>
          </a:p>
          <a:p>
            <a:pPr lvl="1"/>
            <a:r>
              <a:rPr lang="fr-FR" dirty="0"/>
              <a:t>Les unités de code sont appelées « fonctions »’</a:t>
            </a:r>
          </a:p>
          <a:p>
            <a:pPr lvl="1"/>
            <a:r>
              <a:rPr lang="fr-FR" dirty="0"/>
              <a:t>Les unités de données sont appelées « structures »</a:t>
            </a:r>
          </a:p>
          <a:p>
            <a:pPr lvl="1"/>
            <a:r>
              <a:rPr lang="fr-FR" dirty="0"/>
              <a:t>Les fonctions peuvent opérer sur différentes structures</a:t>
            </a:r>
          </a:p>
          <a:p>
            <a:pPr lvl="1"/>
            <a:r>
              <a:rPr lang="fr-FR" dirty="0"/>
              <a:t>Plus d’une fonction peut opérer sur la même structure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01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N°3 : encapsulation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objet renferme ses propriétés et ses méthodes</a:t>
            </a:r>
          </a:p>
        </p:txBody>
      </p:sp>
      <p:sp>
        <p:nvSpPr>
          <p:cNvPr id="4" name="Rectangle à coins arrondis 3"/>
          <p:cNvSpPr/>
          <p:nvPr/>
        </p:nvSpPr>
        <p:spPr>
          <a:xfrm>
            <a:off x="2547683" y="2871687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Propriétés (Données)</a:t>
            </a:r>
          </a:p>
        </p:txBody>
      </p:sp>
      <p:sp>
        <p:nvSpPr>
          <p:cNvPr id="6" name="Rectangle à coins arrondis 5"/>
          <p:cNvSpPr/>
          <p:nvPr/>
        </p:nvSpPr>
        <p:spPr>
          <a:xfrm>
            <a:off x="2547683" y="475709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Méthodes</a:t>
            </a:r>
          </a:p>
        </p:txBody>
      </p:sp>
      <p:sp>
        <p:nvSpPr>
          <p:cNvPr id="7" name="Croix 6"/>
          <p:cNvSpPr/>
          <p:nvPr/>
        </p:nvSpPr>
        <p:spPr>
          <a:xfrm>
            <a:off x="3074253" y="3814390"/>
            <a:ext cx="822960" cy="822960"/>
          </a:xfrm>
          <a:prstGeom prst="mathPlus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6087610" y="2871687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/>
              <a:t>Objet</a:t>
            </a:r>
          </a:p>
        </p:txBody>
      </p:sp>
      <p:sp>
        <p:nvSpPr>
          <p:cNvPr id="11" name="Rectangle à coins arrondis 10"/>
          <p:cNvSpPr/>
          <p:nvPr/>
        </p:nvSpPr>
        <p:spPr>
          <a:xfrm>
            <a:off x="6582250" y="3522653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Propriétés (Données)</a:t>
            </a:r>
          </a:p>
        </p:txBody>
      </p:sp>
      <p:sp>
        <p:nvSpPr>
          <p:cNvPr id="12" name="Rectangle à coins arrondis 11"/>
          <p:cNvSpPr/>
          <p:nvPr/>
        </p:nvSpPr>
        <p:spPr>
          <a:xfrm>
            <a:off x="6582250" y="439723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Méthodes</a:t>
            </a:r>
          </a:p>
          <a:p>
            <a:pPr algn="ctr"/>
            <a:r>
              <a:rPr lang="fr-FR" dirty="0"/>
              <a:t> </a:t>
            </a:r>
            <a:r>
              <a:rPr lang="fr-FR" sz="1400" i="1" dirty="0"/>
              <a:t>(pour interagir sur les données)</a:t>
            </a:r>
          </a:p>
        </p:txBody>
      </p:sp>
      <p:sp>
        <p:nvSpPr>
          <p:cNvPr id="13" name="Égal 12"/>
          <p:cNvSpPr/>
          <p:nvPr/>
        </p:nvSpPr>
        <p:spPr>
          <a:xfrm>
            <a:off x="4901763" y="3809714"/>
            <a:ext cx="822960" cy="822960"/>
          </a:xfrm>
          <a:prstGeom prst="mathEqual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06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N°3 : encapsulation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Encapsuler : </a:t>
            </a:r>
          </a:p>
          <a:p>
            <a:pPr lvl="1"/>
            <a:r>
              <a:rPr lang="fr-FR" dirty="0"/>
              <a:t>Les données ne sont pas accessibles en dehors de l’objet</a:t>
            </a:r>
          </a:p>
          <a:p>
            <a:pPr lvl="1"/>
            <a:r>
              <a:rPr lang="fr-FR" dirty="0"/>
              <a:t>Accès aux données est limité aux accesseurs. 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7287988" y="2502175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/>
              <a:t>Objet</a:t>
            </a:r>
          </a:p>
        </p:txBody>
      </p:sp>
      <p:sp>
        <p:nvSpPr>
          <p:cNvPr id="7" name="Rectangle à coins arrondis 6"/>
          <p:cNvSpPr/>
          <p:nvPr/>
        </p:nvSpPr>
        <p:spPr>
          <a:xfrm>
            <a:off x="7722933" y="3048420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Propriétés (Données)</a:t>
            </a:r>
          </a:p>
        </p:txBody>
      </p:sp>
      <p:sp>
        <p:nvSpPr>
          <p:cNvPr id="8" name="Rectangle à coins arrondis 7"/>
          <p:cNvSpPr/>
          <p:nvPr/>
        </p:nvSpPr>
        <p:spPr>
          <a:xfrm>
            <a:off x="7710869" y="407257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/>
              <a:t>Méthodes</a:t>
            </a:r>
          </a:p>
          <a:p>
            <a:pPr algn="ctr"/>
            <a:r>
              <a:rPr lang="fr-FR" dirty="0"/>
              <a:t> </a:t>
            </a:r>
            <a:r>
              <a:rPr lang="fr-FR" sz="1400" i="1" dirty="0"/>
              <a:t>(pour interagir sur les données)</a:t>
            </a:r>
          </a:p>
        </p:txBody>
      </p:sp>
      <p:sp>
        <p:nvSpPr>
          <p:cNvPr id="9" name="Nuage 8"/>
          <p:cNvSpPr/>
          <p:nvPr/>
        </p:nvSpPr>
        <p:spPr>
          <a:xfrm>
            <a:off x="5080991" y="4000315"/>
            <a:ext cx="1877618" cy="1053091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Monde extérieur</a:t>
            </a:r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6715184" y="3342584"/>
            <a:ext cx="1213905" cy="90855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Multiplication 21"/>
          <p:cNvSpPr/>
          <p:nvPr/>
        </p:nvSpPr>
        <p:spPr>
          <a:xfrm rot="829003">
            <a:off x="6876508" y="3428945"/>
            <a:ext cx="822960" cy="822960"/>
          </a:xfrm>
          <a:prstGeom prst="mathMultiply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grpSp>
        <p:nvGrpSpPr>
          <p:cNvPr id="29" name="Grouper 28"/>
          <p:cNvGrpSpPr/>
          <p:nvPr/>
        </p:nvGrpSpPr>
        <p:grpSpPr>
          <a:xfrm>
            <a:off x="6502338" y="4471858"/>
            <a:ext cx="1426750" cy="117240"/>
            <a:chOff x="6112348" y="5688758"/>
            <a:chExt cx="1466137" cy="152400"/>
          </a:xfrm>
        </p:grpSpPr>
        <p:cxnSp>
          <p:nvCxnSpPr>
            <p:cNvPr id="25" name="Connecteur droit avec flèche 24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0" name="Rectangle à coins arrondis 29"/>
          <p:cNvSpPr/>
          <p:nvPr/>
        </p:nvSpPr>
        <p:spPr>
          <a:xfrm>
            <a:off x="7710869" y="3051904"/>
            <a:ext cx="1825993" cy="822960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Propriétés (Données)</a:t>
            </a:r>
          </a:p>
        </p:txBody>
      </p:sp>
      <p:grpSp>
        <p:nvGrpSpPr>
          <p:cNvPr id="31" name="Grouper 30"/>
          <p:cNvGrpSpPr/>
          <p:nvPr/>
        </p:nvGrpSpPr>
        <p:grpSpPr>
          <a:xfrm rot="16200000">
            <a:off x="9015681" y="3812758"/>
            <a:ext cx="629791" cy="117242"/>
            <a:chOff x="6112348" y="5688758"/>
            <a:chExt cx="1466137" cy="152400"/>
          </a:xfrm>
        </p:grpSpPr>
        <p:cxnSp>
          <p:nvCxnSpPr>
            <p:cNvPr id="32" name="Connecteur droit avec flèche 31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3" name="Connecteur droit avec flèche 32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7" name="ZoneTexte 36"/>
          <p:cNvSpPr txBox="1"/>
          <p:nvPr/>
        </p:nvSpPr>
        <p:spPr>
          <a:xfrm>
            <a:off x="6570085" y="4656524"/>
            <a:ext cx="121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Accesseurs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48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30" grpId="0" animBg="1"/>
      <p:bldP spid="30" grpId="1" animBg="1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M3203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latinLnBrk="0" hangingPunct="1"/>
            <a:r>
              <a:rPr lang="fr-FR" dirty="0"/>
              <a:t>Les cours</a:t>
            </a: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2 Cours Magistraux de 1h30 </a:t>
            </a:r>
            <a:endParaRPr lang="fr-FR" dirty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6 TD de 1h30</a:t>
            </a:r>
            <a:endParaRPr lang="fr-FR" dirty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10 TP de 1h30</a:t>
            </a:r>
            <a:endParaRPr lang="fr-FR" dirty="0">
              <a:effectLst/>
            </a:endParaRPr>
          </a:p>
          <a:p>
            <a:pPr rtl="0" eaLnBrk="1" latinLnBrk="0" hangingPunct="1"/>
            <a:r>
              <a:rPr lang="fr-FR" dirty="0"/>
              <a:t>Evaluations</a:t>
            </a:r>
            <a:endParaRPr lang="fr-FR" dirty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1 TP noté</a:t>
            </a:r>
            <a:endParaRPr lang="fr-FR" dirty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1 partiel</a:t>
            </a:r>
            <a:endParaRPr lang="fr-FR" dirty="0">
              <a:effectLst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00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Imaginez que je travaille au sein d’une équipe de développement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5108261" y="3129797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Ma partie</a:t>
            </a:r>
          </a:p>
        </p:txBody>
      </p:sp>
      <p:graphicFrame>
        <p:nvGraphicFramePr>
          <p:cNvPr id="5" name="Diagramme 4"/>
          <p:cNvGraphicFramePr/>
          <p:nvPr>
            <p:extLst/>
          </p:nvPr>
        </p:nvGraphicFramePr>
        <p:xfrm>
          <a:off x="2968531" y="223463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/>
          <p:cNvSpPr/>
          <p:nvPr/>
        </p:nvSpPr>
        <p:spPr>
          <a:xfrm>
            <a:off x="2875606" y="3129797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Un développeur</a:t>
            </a:r>
          </a:p>
        </p:txBody>
      </p:sp>
      <p:sp>
        <p:nvSpPr>
          <p:cNvPr id="8" name="Rectangle 7"/>
          <p:cNvSpPr/>
          <p:nvPr/>
        </p:nvSpPr>
        <p:spPr>
          <a:xfrm>
            <a:off x="7408243" y="3129797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Un autre développeur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78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5" grpId="0">
        <p:bldAsOne/>
      </p:bldGraphic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895697" y="1653083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Programme : données d’un cercle sont une couleur et un rayon. Le code fournit en résultats : un diamètre, une aire et une circonférence   </a:t>
            </a:r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2968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2968532" y="4078149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Données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solidFill>
                  <a:srgbClr val="000000"/>
                </a:solidFill>
              </a:rPr>
              <a:t>Rayon </a:t>
            </a:r>
            <a:r>
              <a:rPr lang="fr-FR" sz="1200" dirty="0">
                <a:solidFill>
                  <a:srgbClr val="000000"/>
                </a:solidFill>
              </a:rPr>
              <a:t>en cm</a:t>
            </a:r>
          </a:p>
        </p:txBody>
      </p:sp>
      <p:sp>
        <p:nvSpPr>
          <p:cNvPr id="10" name="Rectangle à coins arrondis 9"/>
          <p:cNvSpPr/>
          <p:nvPr/>
        </p:nvSpPr>
        <p:spPr>
          <a:xfrm>
            <a:off x="5196239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Calculs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= Pi * R</a:t>
            </a:r>
            <a:r>
              <a:rPr lang="fr-FR" sz="1400" baseline="30000" dirty="0">
                <a:solidFill>
                  <a:srgbClr val="000000"/>
                </a:solidFill>
              </a:rPr>
              <a:t>2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= 2Pi*R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= 2*R</a:t>
            </a:r>
          </a:p>
        </p:txBody>
      </p:sp>
      <p:sp>
        <p:nvSpPr>
          <p:cNvPr id="11" name="Rectangle à coins arrondis 10"/>
          <p:cNvSpPr/>
          <p:nvPr/>
        </p:nvSpPr>
        <p:spPr>
          <a:xfrm>
            <a:off x="7429765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Résultats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baseline="300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4702160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6899850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8675657" y="4195942"/>
            <a:ext cx="5055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5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3" grpId="1" animBg="1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895697" y="1653083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Programme : données d’un cercle sont une couleur et un rayon. Le code fournit en résultats : un diamètre, une aire et une circonférence   </a:t>
            </a:r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2968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2153622" y="4377532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Données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solidFill>
                  <a:srgbClr val="000000"/>
                </a:solidFill>
              </a:rPr>
              <a:t>Rayon </a:t>
            </a:r>
            <a:r>
              <a:rPr lang="fr-FR" sz="1200" dirty="0">
                <a:solidFill>
                  <a:srgbClr val="000000"/>
                </a:solidFill>
              </a:rPr>
              <a:t>en cm</a:t>
            </a:r>
          </a:p>
        </p:txBody>
      </p:sp>
      <p:sp>
        <p:nvSpPr>
          <p:cNvPr id="10" name="Rectangle à coins arrondis 9"/>
          <p:cNvSpPr/>
          <p:nvPr/>
        </p:nvSpPr>
        <p:spPr>
          <a:xfrm>
            <a:off x="4528550" y="4377545"/>
            <a:ext cx="3066499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Calculs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(Pi * R</a:t>
            </a:r>
            <a:r>
              <a:rPr lang="fr-FR" sz="1400" baseline="30000" dirty="0">
                <a:solidFill>
                  <a:srgbClr val="000000"/>
                </a:solidFill>
              </a:rPr>
              <a:t>2</a:t>
            </a:r>
            <a:r>
              <a:rPr lang="fr-FR" sz="1400" dirty="0">
                <a:solidFill>
                  <a:srgbClr val="000000"/>
                </a:solidFill>
              </a:rPr>
              <a:t>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(2Pi*R)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(2*R)</a:t>
            </a:r>
          </a:p>
        </p:txBody>
      </p:sp>
      <p:sp>
        <p:nvSpPr>
          <p:cNvPr id="11" name="Rectangle à coins arrondis 10"/>
          <p:cNvSpPr/>
          <p:nvPr/>
        </p:nvSpPr>
        <p:spPr>
          <a:xfrm>
            <a:off x="8338356" y="4377532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Résultats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baseline="300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3927792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7705194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155025" y="4483358"/>
            <a:ext cx="4102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!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183838" y="3766069"/>
            <a:ext cx="133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Solution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70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4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895697" y="1653083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Programme : données d’un cercle sont une couleur et un rayon. Le code fournit en résultats : un diamètre, une aire et une circonférence   </a:t>
            </a:r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2968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1712293" y="4020871"/>
            <a:ext cx="2684477" cy="1765781"/>
          </a:xfrm>
          <a:prstGeom prst="roundRect">
            <a:avLst>
              <a:gd name="adj" fmla="val 11314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Classe </a:t>
            </a:r>
          </a:p>
          <a:p>
            <a:r>
              <a:rPr lang="fr-FR" sz="1600" i="1" dirty="0">
                <a:solidFill>
                  <a:srgbClr val="000000"/>
                </a:solidFill>
              </a:rPr>
              <a:t>Propriétés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>
                <a:solidFill>
                  <a:srgbClr val="000000"/>
                </a:solidFill>
              </a:rPr>
              <a:t>Rayon </a:t>
            </a:r>
            <a:r>
              <a:rPr lang="fr-FR" sz="1100" dirty="0">
                <a:solidFill>
                  <a:srgbClr val="000000"/>
                </a:solidFill>
              </a:rPr>
              <a:t>en cm</a:t>
            </a:r>
          </a:p>
          <a:p>
            <a:r>
              <a:rPr lang="fr-FR" i="1" dirty="0">
                <a:solidFill>
                  <a:srgbClr val="000000"/>
                </a:solidFill>
              </a:rPr>
              <a:t>Méthodes</a:t>
            </a:r>
          </a:p>
          <a:p>
            <a:pPr marL="285750" indent="-285750">
              <a:buFont typeface="Arial"/>
              <a:buChar char="•"/>
            </a:pPr>
            <a:r>
              <a:rPr lang="fr-FR" sz="1600" i="1" dirty="0" err="1">
                <a:solidFill>
                  <a:srgbClr val="000000"/>
                </a:solidFill>
              </a:rPr>
              <a:t>LireRayon</a:t>
            </a:r>
            <a:r>
              <a:rPr lang="fr-FR" sz="1600" i="1" dirty="0">
                <a:solidFill>
                  <a:srgbClr val="000000"/>
                </a:solidFill>
              </a:rPr>
              <a:t>() cm to </a:t>
            </a:r>
            <a:r>
              <a:rPr lang="fr-FR" sz="1600" i="1" dirty="0" err="1">
                <a:solidFill>
                  <a:srgbClr val="000000"/>
                </a:solidFill>
              </a:rPr>
              <a:t>Inch</a:t>
            </a:r>
            <a:endParaRPr lang="fr-FR" sz="1600" i="1" dirty="0">
              <a:solidFill>
                <a:srgbClr val="000000"/>
              </a:solidFill>
            </a:endParaRPr>
          </a:p>
          <a:p>
            <a:pPr marL="285750" indent="-285750">
              <a:buFont typeface="Lucida Grande"/>
              <a:buChar char="-"/>
            </a:pPr>
            <a:endParaRPr lang="fr-FR" i="1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5127394" y="4049993"/>
            <a:ext cx="2612203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Calculs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= Pi * </a:t>
            </a:r>
            <a:r>
              <a:rPr lang="fr-FR" sz="1400" dirty="0" err="1">
                <a:solidFill>
                  <a:srgbClr val="000000"/>
                </a:solidFill>
              </a:rPr>
              <a:t>LireRayon</a:t>
            </a:r>
            <a:r>
              <a:rPr lang="fr-FR" sz="1400" dirty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 </a:t>
            </a: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= 2Pi*</a:t>
            </a:r>
            <a:r>
              <a:rPr lang="fr-FR" sz="1400" dirty="0" err="1">
                <a:solidFill>
                  <a:srgbClr val="000000"/>
                </a:solidFill>
              </a:rPr>
              <a:t>LireRayon</a:t>
            </a:r>
            <a:r>
              <a:rPr lang="fr-FR" sz="1400" dirty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= 2*</a:t>
            </a:r>
            <a:r>
              <a:rPr lang="fr-FR" sz="1400" dirty="0" err="1">
                <a:solidFill>
                  <a:srgbClr val="000000"/>
                </a:solidFill>
              </a:rPr>
              <a:t>LireRayon</a:t>
            </a:r>
            <a:r>
              <a:rPr lang="fr-FR" sz="1400" dirty="0">
                <a:solidFill>
                  <a:srgbClr val="000000"/>
                </a:solidFill>
              </a:rPr>
              <a:t>()</a:t>
            </a:r>
          </a:p>
        </p:txBody>
      </p:sp>
      <p:sp>
        <p:nvSpPr>
          <p:cNvPr id="11" name="Rectangle à coins arrondis 10"/>
          <p:cNvSpPr/>
          <p:nvPr/>
        </p:nvSpPr>
        <p:spPr>
          <a:xfrm>
            <a:off x="8338356" y="4049980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>
                <a:solidFill>
                  <a:srgbClr val="000000"/>
                </a:solidFill>
              </a:rPr>
              <a:t>Résultats </a:t>
            </a:r>
            <a:r>
              <a:rPr lang="fr-FR" dirty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baseline="300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>
                <a:solidFill>
                  <a:srgbClr val="000000"/>
                </a:solidFill>
              </a:rPr>
              <a:t>Circonf</a:t>
            </a:r>
            <a:r>
              <a:rPr lang="fr-FR" sz="1400" dirty="0">
                <a:solidFill>
                  <a:srgbClr val="000000"/>
                </a:solidFill>
              </a:rPr>
              <a:t>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>
                <a:solidFill>
                  <a:srgbClr val="000000"/>
                </a:solidFill>
              </a:rPr>
              <a:t>Diam en </a:t>
            </a:r>
            <a:r>
              <a:rPr lang="fr-FR" sz="1400" dirty="0" err="1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4516312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7833952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2183839" y="3615941"/>
            <a:ext cx="197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  <a:r>
              <a:rPr lang="fr-FR" baseline="30000" dirty="0"/>
              <a:t>ème</a:t>
            </a:r>
            <a:r>
              <a:rPr lang="fr-FR" dirty="0"/>
              <a:t> solution : POO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81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 N°3 : Encapsulation</a:t>
            </a:r>
          </a:p>
        </p:txBody>
      </p:sp>
      <p:pic>
        <p:nvPicPr>
          <p:cNvPr id="4" name="Espace réservé du contenu 3" descr="Capture d’écran 2013-09-08 à 12.16.01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89" b="-2189"/>
          <a:stretch>
            <a:fillRect/>
          </a:stretch>
        </p:blipFill>
        <p:spPr>
          <a:xfrm>
            <a:off x="1981199" y="2560413"/>
            <a:ext cx="8229600" cy="3222410"/>
          </a:xfrm>
        </p:spPr>
      </p:pic>
      <p:sp>
        <p:nvSpPr>
          <p:cNvPr id="6" name="ZoneTexte 5"/>
          <p:cNvSpPr txBox="1"/>
          <p:nvPr/>
        </p:nvSpPr>
        <p:spPr>
          <a:xfrm>
            <a:off x="1964575" y="5391542"/>
            <a:ext cx="82462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Le moteur = données  Le poste de conduite = Méthodes 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24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1981201" y="1112453"/>
            <a:ext cx="7669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Expliquez les avantages que représente l’encapsulation lorsque vous avez à conduire plusieurs  types ou marques de véhicules.</a:t>
            </a:r>
          </a:p>
          <a:p>
            <a:r>
              <a:rPr lang="fr-FR" sz="2400" dirty="0"/>
              <a:t>Indice :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87033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Concept N°3 : du code encapsulé…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Est plus </a:t>
            </a:r>
            <a:r>
              <a:rPr lang="fr-FR" sz="4000" dirty="0">
                <a:solidFill>
                  <a:srgbClr val="FF0000"/>
                </a:solidFill>
              </a:rPr>
              <a:t>facile</a:t>
            </a:r>
            <a:r>
              <a:rPr lang="fr-FR" sz="4000" dirty="0"/>
              <a:t> </a:t>
            </a:r>
            <a:r>
              <a:rPr lang="fr-FR" dirty="0"/>
              <a:t>à écrire</a:t>
            </a:r>
          </a:p>
          <a:p>
            <a:pPr lvl="1"/>
            <a:r>
              <a:rPr lang="fr-FR" dirty="0"/>
              <a:t>Chaque composant qui utilise des données peut utiliser la forme la plus adaptée de ces données</a:t>
            </a:r>
          </a:p>
          <a:p>
            <a:r>
              <a:rPr lang="fr-FR" dirty="0"/>
              <a:t>Est plus </a:t>
            </a:r>
            <a:r>
              <a:rPr lang="fr-FR" sz="4000" dirty="0">
                <a:solidFill>
                  <a:srgbClr val="FF0000"/>
                </a:solidFill>
              </a:rPr>
              <a:t>stable</a:t>
            </a:r>
            <a:endParaRPr lang="fr-FR" dirty="0">
              <a:solidFill>
                <a:srgbClr val="FF0000"/>
              </a:solidFill>
            </a:endParaRPr>
          </a:p>
          <a:p>
            <a:pPr lvl="1"/>
            <a:r>
              <a:rPr lang="fr-FR" dirty="0"/>
              <a:t>Moins de code doit être modifié si le format des données change</a:t>
            </a:r>
          </a:p>
          <a:p>
            <a:r>
              <a:rPr lang="fr-FR" dirty="0"/>
              <a:t>Simplifie la </a:t>
            </a:r>
            <a:r>
              <a:rPr lang="fr-FR" sz="3900" dirty="0">
                <a:solidFill>
                  <a:srgbClr val="FF0000"/>
                </a:solidFill>
              </a:rPr>
              <a:t>maintenance</a:t>
            </a:r>
            <a:endParaRPr lang="fr-FR" dirty="0">
              <a:solidFill>
                <a:srgbClr val="FF0000"/>
              </a:solidFill>
            </a:endParaRPr>
          </a:p>
          <a:p>
            <a:pPr lvl="1"/>
            <a:r>
              <a:rPr lang="fr-FR" dirty="0"/>
              <a:t>Moins de code doit être modifié pour introduire de nouvelles fonctionnalités ou corriger des bugs.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14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N°4 : Héritage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1981200" y="1122528"/>
            <a:ext cx="8229601" cy="2756708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Les classes sont organisées hiérarchiquement</a:t>
            </a:r>
          </a:p>
          <a:p>
            <a:r>
              <a:rPr lang="fr-FR" dirty="0"/>
              <a:t>Vous pouvez définir des classes comme points de départ d’autres classes plus spécifiques : </a:t>
            </a:r>
            <a:r>
              <a:rPr lang="fr-FR" dirty="0" err="1"/>
              <a:t>sépcialisation</a:t>
            </a:r>
            <a:endParaRPr lang="fr-FR" dirty="0"/>
          </a:p>
          <a:p>
            <a:r>
              <a:rPr lang="fr-FR" dirty="0"/>
              <a:t>Comme dans un arbre généalogique, les ancêtres transmettent des propriétés et des comportements à leurs descendants.</a:t>
            </a:r>
          </a:p>
        </p:txBody>
      </p:sp>
      <p:pic>
        <p:nvPicPr>
          <p:cNvPr id="6" name="Espace réservé du contenu 5" descr="Capture d’écran 2013-09-08 à 14.14.39.png"/>
          <p:cNvPicPr>
            <a:picLocks noGrp="1" noChangeAspect="1"/>
          </p:cNvPicPr>
          <p:nvPr>
            <p:ph sz="half" idx="2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19" r="-15219"/>
          <a:stretch>
            <a:fillRect/>
          </a:stretch>
        </p:blipFill>
        <p:spPr>
          <a:xfrm>
            <a:off x="2117679" y="3985178"/>
            <a:ext cx="7117307" cy="1905145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58499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N°4 : Héritage</a:t>
            </a:r>
          </a:p>
        </p:txBody>
      </p:sp>
      <p:pic>
        <p:nvPicPr>
          <p:cNvPr id="4" name="Espace réservé du contenu 3" descr="Capture d’écran 2013-09-08 à 14.16.56.png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5" r="-18405"/>
          <a:stretch>
            <a:fillRect/>
          </a:stretch>
        </p:blipFill>
        <p:spPr/>
      </p:pic>
      <p:sp>
        <p:nvSpPr>
          <p:cNvPr id="5" name="ZoneTexte 4"/>
          <p:cNvSpPr txBox="1"/>
          <p:nvPr/>
        </p:nvSpPr>
        <p:spPr>
          <a:xfrm>
            <a:off x="1697049" y="1703532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Dessiner()</a:t>
            </a:r>
          </a:p>
          <a:p>
            <a:r>
              <a:rPr lang="fr-FR" dirty="0" err="1"/>
              <a:t>LireCouleur</a:t>
            </a:r>
            <a:r>
              <a:rPr lang="fr-FR" dirty="0"/>
              <a:t>()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697049" y="2809530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Dessiner()</a:t>
            </a:r>
          </a:p>
          <a:p>
            <a:r>
              <a:rPr lang="fr-FR" dirty="0" err="1">
                <a:solidFill>
                  <a:schemeClr val="bg1">
                    <a:lumMod val="65000"/>
                  </a:schemeClr>
                </a:solidFill>
              </a:rPr>
              <a:t>LireCouleur</a:t>
            </a:r>
            <a:r>
              <a:rPr lang="fr-FR" dirty="0">
                <a:solidFill>
                  <a:schemeClr val="bg1">
                    <a:lumMod val="65000"/>
                  </a:schemeClr>
                </a:solidFill>
              </a:rPr>
              <a:t>()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633547" y="4845344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>
                <a:solidFill>
                  <a:srgbClr val="A6A6A6"/>
                </a:solidFill>
              </a:rPr>
              <a:t>LireCouleur</a:t>
            </a:r>
            <a:r>
              <a:rPr lang="fr-FR" dirty="0">
                <a:solidFill>
                  <a:srgbClr val="A6A6A6"/>
                </a:solidFill>
              </a:rPr>
              <a:t>()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697049" y="3915528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>
                <a:solidFill>
                  <a:srgbClr val="A6A6A6"/>
                </a:solidFill>
              </a:rPr>
              <a:t>LireCouleur</a:t>
            </a:r>
            <a:r>
              <a:rPr lang="fr-FR" dirty="0">
                <a:solidFill>
                  <a:srgbClr val="A6A6A6"/>
                </a:solidFill>
              </a:rPr>
              <a:t>()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633547" y="4845343"/>
            <a:ext cx="16715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>
                <a:solidFill>
                  <a:srgbClr val="A6A6A6"/>
                </a:solidFill>
              </a:rPr>
              <a:t>LireCouleur</a:t>
            </a:r>
            <a:r>
              <a:rPr lang="fr-FR" dirty="0">
                <a:solidFill>
                  <a:srgbClr val="A6A6A6"/>
                </a:solidFill>
              </a:rPr>
              <a:t>()</a:t>
            </a:r>
          </a:p>
          <a:p>
            <a:r>
              <a:rPr lang="fr-FR" dirty="0" err="1"/>
              <a:t>CompterCotes</a:t>
            </a:r>
            <a:r>
              <a:rPr lang="fr-FR" dirty="0"/>
              <a:t>()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523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9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 N°4 : Héritage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La profondeur d’héritage n’est pas limitée</a:t>
            </a:r>
          </a:p>
          <a:p>
            <a:r>
              <a:rPr lang="fr-FR" dirty="0"/>
              <a:t>Les enfants savent déjà faire tout ce que leurs parents peuvent faire</a:t>
            </a:r>
          </a:p>
          <a:p>
            <a:r>
              <a:rPr lang="fr-FR" dirty="0"/>
              <a:t>Le </a:t>
            </a:r>
            <a:r>
              <a:rPr lang="fr-FR" sz="3900" dirty="0">
                <a:solidFill>
                  <a:srgbClr val="FF0000"/>
                </a:solidFill>
              </a:rPr>
              <a:t>polymorphisme</a:t>
            </a:r>
            <a:r>
              <a:rPr lang="fr-FR" sz="3500" dirty="0">
                <a:solidFill>
                  <a:srgbClr val="FF0000"/>
                </a:solidFill>
              </a:rPr>
              <a:t> </a:t>
            </a:r>
            <a:r>
              <a:rPr lang="fr-FR" dirty="0"/>
              <a:t>est un mécanisme qui permet à une sous classe de redéfinir une méthode dont elle a hérité tout en gardant la même signature de la méthode.</a:t>
            </a:r>
          </a:p>
          <a:p>
            <a:r>
              <a:rPr lang="fr-FR" dirty="0"/>
              <a:t>Les classes des enfants peuvent </a:t>
            </a:r>
            <a:r>
              <a:rPr lang="fr-FR" sz="3900" dirty="0">
                <a:solidFill>
                  <a:srgbClr val="FF0000"/>
                </a:solidFill>
              </a:rPr>
              <a:t>surcharger</a:t>
            </a:r>
            <a:r>
              <a:rPr lang="fr-FR" sz="4000" dirty="0"/>
              <a:t> </a:t>
            </a:r>
            <a:r>
              <a:rPr lang="fr-FR" dirty="0"/>
              <a:t>l’implémentation des classes de leurs parents</a:t>
            </a:r>
          </a:p>
          <a:p>
            <a:pPr lvl="1"/>
            <a:r>
              <a:rPr lang="fr-FR" dirty="0"/>
              <a:t>Exemple : </a:t>
            </a:r>
            <a:r>
              <a:rPr lang="fr-FR" dirty="0" err="1"/>
              <a:t>CompterCotes</a:t>
            </a:r>
            <a:r>
              <a:rPr lang="fr-FR" dirty="0"/>
              <a:t>() peut être codé différemment pour un </a:t>
            </a:r>
            <a:r>
              <a:rPr lang="fr-FR" b="1" i="1" dirty="0"/>
              <a:t>Triangle</a:t>
            </a:r>
            <a:r>
              <a:rPr lang="fr-FR" dirty="0"/>
              <a:t> et un </a:t>
            </a:r>
            <a:r>
              <a:rPr lang="fr-FR" b="1" i="1" dirty="0"/>
              <a:t>Rectangle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5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Quizz N°4 : Héritage</a:t>
            </a:r>
          </a:p>
        </p:txBody>
      </p:sp>
      <p:pic>
        <p:nvPicPr>
          <p:cNvPr id="5" name="Espace réservé du contenu 4" descr="Capture d’écran 2013-09-08 à 14.26.24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39" r="-31839"/>
          <a:stretch>
            <a:fillRect/>
          </a:stretch>
        </p:blipFill>
        <p:spPr>
          <a:xfrm>
            <a:off x="1981200" y="1286300"/>
            <a:ext cx="8229600" cy="2354263"/>
          </a:xfrm>
        </p:spPr>
      </p:pic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981200" y="3816225"/>
            <a:ext cx="8229600" cy="1955095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Si </a:t>
            </a:r>
            <a:r>
              <a:rPr lang="fr-FR" b="1" i="1" dirty="0" err="1"/>
              <a:t>MonChien</a:t>
            </a:r>
            <a:r>
              <a:rPr lang="fr-FR" dirty="0"/>
              <a:t> est un objet de la classe </a:t>
            </a:r>
            <a:r>
              <a:rPr lang="fr-FR" b="1" i="1" dirty="0"/>
              <a:t>Canidé</a:t>
            </a:r>
            <a:r>
              <a:rPr lang="fr-FR" dirty="0"/>
              <a:t>, quel appel de méthode n’a aucun sens ?</a:t>
            </a:r>
          </a:p>
          <a:p>
            <a:pPr lvl="1"/>
            <a:r>
              <a:rPr lang="fr-FR" dirty="0"/>
              <a:t>Appel de la méthode </a:t>
            </a:r>
            <a:r>
              <a:rPr lang="fr-FR" dirty="0" err="1"/>
              <a:t>lireCouleurYeux</a:t>
            </a:r>
            <a:r>
              <a:rPr lang="fr-FR" dirty="0"/>
              <a:t>()</a:t>
            </a:r>
          </a:p>
          <a:p>
            <a:pPr lvl="1"/>
            <a:r>
              <a:rPr lang="fr-FR" dirty="0"/>
              <a:t>Appel de la méthode </a:t>
            </a:r>
            <a:r>
              <a:rPr lang="fr-FR" dirty="0" err="1"/>
              <a:t>nettoyerFourrure</a:t>
            </a:r>
            <a:r>
              <a:rPr lang="fr-FR" dirty="0"/>
              <a:t>()</a:t>
            </a:r>
          </a:p>
          <a:p>
            <a:pPr lvl="1"/>
            <a:r>
              <a:rPr lang="fr-FR" dirty="0"/>
              <a:t>Appel de la méthode </a:t>
            </a:r>
            <a:r>
              <a:rPr lang="fr-FR" dirty="0" err="1"/>
              <a:t>marquerTerritoire</a:t>
            </a:r>
            <a:r>
              <a:rPr lang="fr-FR" dirty="0"/>
              <a:t>()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29</a:t>
            </a:fld>
            <a:endParaRPr lang="fr-FR" dirty="0"/>
          </a:p>
        </p:txBody>
      </p:sp>
      <p:sp>
        <p:nvSpPr>
          <p:cNvPr id="6" name="Heptagone 5"/>
          <p:cNvSpPr/>
          <p:nvPr/>
        </p:nvSpPr>
        <p:spPr>
          <a:xfrm>
            <a:off x="2203142" y="4625165"/>
            <a:ext cx="914400" cy="914400"/>
          </a:xfrm>
          <a:prstGeom prst="heptagon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fr-FR" sz="3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58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</a:t>
            </a:r>
            <a:r>
              <a:rPr lang="fr-FR" baseline="0" dirty="0"/>
              <a:t> M3203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2348347"/>
            <a:ext cx="8229600" cy="2273530"/>
          </a:xfrm>
        </p:spPr>
        <p:txBody>
          <a:bodyPr>
            <a:normAutofit lnSpcReduction="10000"/>
          </a:bodyPr>
          <a:lstStyle/>
          <a:p>
            <a:r>
              <a:rPr lang="fr-FR" i="1" dirty="0">
                <a:solidFill>
                  <a:srgbClr val="FF0000"/>
                </a:solidFill>
              </a:rPr>
              <a:t>Objectif</a:t>
            </a:r>
            <a:r>
              <a:rPr lang="fr-FR" dirty="0">
                <a:solidFill>
                  <a:srgbClr val="FF0000"/>
                </a:solidFill>
              </a:rPr>
              <a:t> </a:t>
            </a:r>
            <a:r>
              <a:rPr lang="fr-FR" dirty="0"/>
              <a:t>: Introduire la conception objets et l'appliquer dans le domaine du multimédia.</a:t>
            </a:r>
          </a:p>
          <a:p>
            <a:r>
              <a:rPr lang="fr-FR" i="1" dirty="0">
                <a:solidFill>
                  <a:srgbClr val="FF0000"/>
                </a:solidFill>
              </a:rPr>
              <a:t>Compétences</a:t>
            </a:r>
            <a:r>
              <a:rPr lang="fr-FR" i="1" baseline="0" dirty="0">
                <a:solidFill>
                  <a:srgbClr val="FF0000"/>
                </a:solidFill>
              </a:rPr>
              <a:t> visées </a:t>
            </a:r>
            <a:r>
              <a:rPr lang="fr-FR" baseline="0" dirty="0"/>
              <a:t>: Être capable de concevoir une application multimédia avec une approche objet.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02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Concept N°4 : Le code « hérité »…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Est plus </a:t>
            </a:r>
            <a:r>
              <a:rPr lang="fr-FR" sz="4300" dirty="0">
                <a:solidFill>
                  <a:srgbClr val="FF0000"/>
                </a:solidFill>
              </a:rPr>
              <a:t>facile</a:t>
            </a:r>
            <a:r>
              <a:rPr lang="fr-FR" sz="4300" dirty="0"/>
              <a:t> </a:t>
            </a:r>
            <a:r>
              <a:rPr lang="fr-FR" dirty="0"/>
              <a:t>à écrire</a:t>
            </a:r>
          </a:p>
          <a:p>
            <a:pPr lvl="1"/>
            <a:r>
              <a:rPr lang="fr-FR" dirty="0"/>
              <a:t>Lors de leur création, les classes enfants sont déjà partiellement écrites (réutilisation automatique du code)</a:t>
            </a:r>
          </a:p>
          <a:p>
            <a:pPr lvl="1"/>
            <a:r>
              <a:rPr lang="fr-FR" dirty="0"/>
              <a:t>Surcharge = spécialisation du code</a:t>
            </a:r>
          </a:p>
          <a:p>
            <a:r>
              <a:rPr lang="fr-FR" dirty="0"/>
              <a:t>Est plus </a:t>
            </a:r>
            <a:r>
              <a:rPr lang="fr-FR" sz="4300" dirty="0">
                <a:solidFill>
                  <a:srgbClr val="FF0000"/>
                </a:solidFill>
              </a:rPr>
              <a:t>stable</a:t>
            </a:r>
            <a:endParaRPr lang="fr-FR" dirty="0">
              <a:solidFill>
                <a:srgbClr val="FF0000"/>
              </a:solidFill>
            </a:endParaRPr>
          </a:p>
          <a:p>
            <a:pPr lvl="1"/>
            <a:r>
              <a:rPr lang="fr-FR" dirty="0"/>
              <a:t>Les classes enfant sont construites sur les fondations éprouvées de leurs parents</a:t>
            </a:r>
          </a:p>
          <a:p>
            <a:r>
              <a:rPr lang="fr-FR" dirty="0"/>
              <a:t>Simplifie la </a:t>
            </a:r>
            <a:r>
              <a:rPr lang="fr-FR" sz="4300" dirty="0">
                <a:solidFill>
                  <a:srgbClr val="FF0000"/>
                </a:solidFill>
              </a:rPr>
              <a:t>maintenance</a:t>
            </a:r>
            <a:endParaRPr lang="fr-FR" dirty="0">
              <a:solidFill>
                <a:srgbClr val="FF0000"/>
              </a:solidFill>
            </a:endParaRPr>
          </a:p>
          <a:p>
            <a:pPr lvl="1"/>
            <a:r>
              <a:rPr lang="fr-FR" dirty="0"/>
              <a:t>Les méthodes communes aux parents et aux enfants limitent la duplication de code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021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Comment vous y mettre dès demain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Pensez différemment la programmation</a:t>
            </a:r>
          </a:p>
          <a:p>
            <a:r>
              <a:rPr lang="fr-FR" dirty="0"/>
              <a:t>Exemples disponibles sur Internet</a:t>
            </a:r>
          </a:p>
          <a:p>
            <a:r>
              <a:rPr lang="fr-FR" dirty="0"/>
              <a:t>Suivez et impliquez vous dans les TD et les TP : faites le grand plongeon</a:t>
            </a:r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6034" b="-6034"/>
          <a:stretch>
            <a:fillRect/>
          </a:stretch>
        </p:blipFill>
        <p:spPr>
          <a:xfrm>
            <a:off x="6172200" y="1245356"/>
            <a:ext cx="4038600" cy="45259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424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Définir une classe en PHP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095234"/>
            <a:ext cx="8229600" cy="4174958"/>
          </a:xfrm>
        </p:spPr>
        <p:txBody>
          <a:bodyPr/>
          <a:lstStyle/>
          <a:p>
            <a:r>
              <a:rPr lang="fr-FR" dirty="0"/>
              <a:t>Déclaration d’une classe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32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462" y="1736220"/>
            <a:ext cx="51943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3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Déclarer une instance de classe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067940"/>
            <a:ext cx="8229600" cy="4174958"/>
          </a:xfrm>
        </p:spPr>
        <p:txBody>
          <a:bodyPr/>
          <a:lstStyle/>
          <a:p>
            <a:r>
              <a:rPr lang="fr-FR" dirty="0"/>
              <a:t>Instance de classe = objet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548" y="1628868"/>
            <a:ext cx="6548904" cy="37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0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Création d’un objet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34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690257" y="2398534"/>
            <a:ext cx="3740728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/>
              <a:t>Mémoire vive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1790010" y="2609765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/>
              <a:t>Objet : </a:t>
            </a:r>
            <a:r>
              <a:rPr lang="fr-FR" dirty="0" err="1"/>
              <a:t>mavoiture</a:t>
            </a:r>
            <a:r>
              <a:rPr lang="fr-FR" dirty="0"/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1327" y="2893143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/>
              <a:t>marque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9" t="54369" b="32712"/>
          <a:stretch/>
        </p:blipFill>
        <p:spPr>
          <a:xfrm>
            <a:off x="1981200" y="1307688"/>
            <a:ext cx="7613656" cy="665019"/>
          </a:xfrm>
          <a:prstGeom prst="rect">
            <a:avLst/>
          </a:prstGeom>
        </p:spPr>
      </p:pic>
      <p:sp>
        <p:nvSpPr>
          <p:cNvPr id="9" name="Ellipse 8"/>
          <p:cNvSpPr/>
          <p:nvPr/>
        </p:nvSpPr>
        <p:spPr>
          <a:xfrm flipV="1">
            <a:off x="4167449" y="1596752"/>
            <a:ext cx="631766" cy="375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en arc 10"/>
          <p:cNvCxnSpPr>
            <a:stCxn id="9" idx="0"/>
            <a:endCxn id="7" idx="0"/>
          </p:cNvCxnSpPr>
          <p:nvPr/>
        </p:nvCxnSpPr>
        <p:spPr>
          <a:xfrm rot="5400000">
            <a:off x="3275342" y="1401774"/>
            <a:ext cx="637058" cy="177892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3" t="13498" r="43514" b="72712"/>
          <a:stretch/>
        </p:blipFill>
        <p:spPr>
          <a:xfrm>
            <a:off x="6191204" y="2291235"/>
            <a:ext cx="2676699" cy="515389"/>
          </a:xfrm>
          <a:prstGeom prst="rect">
            <a:avLst/>
          </a:prstGeom>
        </p:spPr>
      </p:pic>
      <p:cxnSp>
        <p:nvCxnSpPr>
          <p:cNvPr id="15" name="Connecteur en arc 14"/>
          <p:cNvCxnSpPr>
            <a:stCxn id="13" idx="2"/>
            <a:endCxn id="6" idx="3"/>
          </p:cNvCxnSpPr>
          <p:nvPr/>
        </p:nvCxnSpPr>
        <p:spPr>
          <a:xfrm rot="5400000">
            <a:off x="5331418" y="919449"/>
            <a:ext cx="310963" cy="4085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73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6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095234"/>
            <a:ext cx="8229600" cy="4174958"/>
          </a:xfrm>
        </p:spPr>
        <p:txBody>
          <a:bodyPr/>
          <a:lstStyle/>
          <a:p>
            <a:r>
              <a:rPr lang="fr-FR" dirty="0"/>
              <a:t>__</a:t>
            </a:r>
            <a:r>
              <a:rPr lang="fr-FR" dirty="0" err="1"/>
              <a:t>Construct</a:t>
            </a:r>
            <a:r>
              <a:rPr lang="fr-FR" dirty="0"/>
              <a:t>() : une méthode magique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66" y="1628869"/>
            <a:ext cx="5666855" cy="417349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2565472" y="2504330"/>
            <a:ext cx="6514840" cy="16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2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095234"/>
            <a:ext cx="8229600" cy="417495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36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6"/>
          <a:stretch/>
        </p:blipFill>
        <p:spPr>
          <a:xfrm>
            <a:off x="5372753" y="1264699"/>
            <a:ext cx="4025900" cy="64893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0258" y="2398534"/>
            <a:ext cx="4355867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/>
              <a:t>Mémoire vive</a:t>
            </a:r>
          </a:p>
        </p:txBody>
      </p:sp>
      <p:sp>
        <p:nvSpPr>
          <p:cNvPr id="8" name="Rectangle 7"/>
          <p:cNvSpPr/>
          <p:nvPr/>
        </p:nvSpPr>
        <p:spPr>
          <a:xfrm>
            <a:off x="1773384" y="2720939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/>
              <a:t>Objet : voiture1</a:t>
            </a:r>
          </a:p>
        </p:txBody>
      </p:sp>
      <p:sp>
        <p:nvSpPr>
          <p:cNvPr id="9" name="Rectangle 8"/>
          <p:cNvSpPr/>
          <p:nvPr/>
        </p:nvSpPr>
        <p:spPr>
          <a:xfrm>
            <a:off x="1931325" y="2895028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Marque : ‘RENAULT’</a:t>
            </a:r>
          </a:p>
        </p:txBody>
      </p:sp>
      <p:sp>
        <p:nvSpPr>
          <p:cNvPr id="10" name="Rectangle 9"/>
          <p:cNvSpPr/>
          <p:nvPr/>
        </p:nvSpPr>
        <p:spPr>
          <a:xfrm>
            <a:off x="1931325" y="3507973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Puissance : 90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931324" y="4120918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Kilométrage : 15000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963787" y="2732524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/>
              <a:t>Objet : voiture2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1728" y="2906613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Marque : ‘PEUGEOT’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21728" y="3519558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Puissance : 110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121727" y="4132503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Kilométrage : 20000</a:t>
            </a: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6250111" y="2635334"/>
            <a:ext cx="3756703" cy="968273"/>
          </a:xfrm>
          <a:prstGeom prst="rect">
            <a:avLst/>
          </a:prstGeom>
        </p:spPr>
      </p:pic>
      <p:sp>
        <p:nvSpPr>
          <p:cNvPr id="18" name="Ellipse 17"/>
          <p:cNvSpPr/>
          <p:nvPr/>
        </p:nvSpPr>
        <p:spPr>
          <a:xfrm>
            <a:off x="6333235" y="1535522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en arc 19"/>
          <p:cNvCxnSpPr>
            <a:stCxn id="18" idx="4"/>
            <a:endCxn id="8" idx="0"/>
          </p:cNvCxnSpPr>
          <p:nvPr/>
        </p:nvCxnSpPr>
        <p:spPr>
          <a:xfrm rot="5400000">
            <a:off x="4109041" y="274541"/>
            <a:ext cx="1025140" cy="386765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Ellipse 20"/>
          <p:cNvSpPr/>
          <p:nvPr/>
        </p:nvSpPr>
        <p:spPr>
          <a:xfrm>
            <a:off x="7426037" y="1535522"/>
            <a:ext cx="831273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en arc 22"/>
          <p:cNvCxnSpPr>
            <a:stCxn id="21" idx="4"/>
            <a:endCxn id="17" idx="0"/>
          </p:cNvCxnSpPr>
          <p:nvPr/>
        </p:nvCxnSpPr>
        <p:spPr>
          <a:xfrm rot="16200000" flipH="1">
            <a:off x="7515301" y="2022171"/>
            <a:ext cx="939535" cy="28678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8257310" y="1535523"/>
            <a:ext cx="286791" cy="1602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/>
          <p:cNvSpPr/>
          <p:nvPr/>
        </p:nvSpPr>
        <p:spPr>
          <a:xfrm>
            <a:off x="8559335" y="1538294"/>
            <a:ext cx="633161" cy="1575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llipse 25"/>
          <p:cNvSpPr/>
          <p:nvPr/>
        </p:nvSpPr>
        <p:spPr>
          <a:xfrm>
            <a:off x="6286135" y="1737797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Connecteur en arc 27"/>
          <p:cNvCxnSpPr>
            <a:stCxn id="26" idx="4"/>
            <a:endCxn id="12" idx="0"/>
          </p:cNvCxnSpPr>
          <p:nvPr/>
        </p:nvCxnSpPr>
        <p:spPr>
          <a:xfrm rot="5400000">
            <a:off x="5276038" y="1500224"/>
            <a:ext cx="834450" cy="163015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2039385" y="236251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</a:t>
            </a:r>
            <a:r>
              <a:rPr lang="fr-FR" dirty="0" err="1"/>
              <a:t>this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5134493" y="236528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$</a:t>
            </a:r>
            <a:r>
              <a:rPr lang="fr-FR" dirty="0" err="1"/>
              <a:t>this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23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1" grpId="0" animBg="1"/>
      <p:bldP spid="24" grpId="0" animBg="1"/>
      <p:bldP spid="25" grpId="0" animBg="1"/>
      <p:bldP spid="26" grpId="0" animBg="1"/>
      <p:bldP spid="29" grpId="0"/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Opérateur référent </a:t>
            </a:r>
            <a:r>
              <a:rPr lang="fr-FR" dirty="0"/>
              <a:t>de l’objet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37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548" y="1628868"/>
            <a:ext cx="6548904" cy="373750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17" b="25776"/>
          <a:stretch/>
        </p:blipFill>
        <p:spPr>
          <a:xfrm>
            <a:off x="-952431" y="3341718"/>
            <a:ext cx="16372205" cy="748145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4732713" y="3497622"/>
            <a:ext cx="731520" cy="57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731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 bien programmer en POO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Séparer le code de définition des classes du code d’instanciation des classes</a:t>
            </a:r>
          </a:p>
          <a:p>
            <a:r>
              <a:rPr lang="fr-FR" dirty="0"/>
              <a:t>Il faut donc créer deux fichiers PHP. Utiliser l’instruction </a:t>
            </a:r>
            <a:r>
              <a:rPr lang="fr-FR" dirty="0" err="1"/>
              <a:t>require</a:t>
            </a:r>
            <a:r>
              <a:rPr lang="fr-FR" dirty="0"/>
              <a:t>(‘</a:t>
            </a:r>
            <a:r>
              <a:rPr lang="fr-FR" dirty="0" err="1"/>
              <a:t>classe.php</a:t>
            </a:r>
            <a:r>
              <a:rPr lang="fr-FR" dirty="0"/>
              <a:t>’); dans le fichier qui contient le code </a:t>
            </a:r>
            <a:r>
              <a:rPr lang="fr-FR"/>
              <a:t>qui instancie.</a:t>
            </a:r>
            <a:endParaRPr lang="fr-FR" dirty="0"/>
          </a:p>
          <a:p>
            <a:r>
              <a:rPr lang="fr-FR" dirty="0"/>
              <a:t>Respecter les règles de nommage : le nom d’une classe commence par une majuscule, une propriété est toujours en minuscules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03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TD1 : les bases de la POO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2101755"/>
            <a:ext cx="8229600" cy="3168437"/>
          </a:xfrm>
        </p:spPr>
        <p:txBody>
          <a:bodyPr/>
          <a:lstStyle/>
          <a:p>
            <a:r>
              <a:rPr lang="fr-FR" dirty="0"/>
              <a:t>Rappels PHP :</a:t>
            </a:r>
          </a:p>
          <a:p>
            <a:pPr lvl="1"/>
            <a:r>
              <a:rPr lang="fr-FR" dirty="0"/>
              <a:t>les fonctions avec ou sans paramètres</a:t>
            </a:r>
          </a:p>
          <a:p>
            <a:pPr lvl="1"/>
            <a:r>
              <a:rPr lang="fr-FR" dirty="0"/>
              <a:t>Les tableaux</a:t>
            </a:r>
          </a:p>
          <a:p>
            <a:pPr lvl="1"/>
            <a:r>
              <a:rPr lang="fr-FR" dirty="0"/>
              <a:t>Les structures (condition, itération,…)</a:t>
            </a:r>
          </a:p>
          <a:p>
            <a:r>
              <a:rPr lang="fr-FR" dirty="0"/>
              <a:t>Mise en œuvre des concepts 1 et 2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39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045" y="1628869"/>
            <a:ext cx="2685011" cy="38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CM N°1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 programme</a:t>
            </a:r>
          </a:p>
          <a:p>
            <a:pPr lvl="1"/>
            <a:r>
              <a:rPr lang="fr-FR" dirty="0"/>
              <a:t>La POO c’est quoi ?</a:t>
            </a:r>
          </a:p>
          <a:p>
            <a:pPr lvl="1"/>
            <a:r>
              <a:rPr lang="fr-FR" dirty="0"/>
              <a:t>La POO et le PHP</a:t>
            </a:r>
          </a:p>
          <a:p>
            <a:pPr lvl="1"/>
            <a:r>
              <a:rPr lang="fr-FR" dirty="0"/>
              <a:t>Présentation du TD N°1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19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0625" y="710321"/>
            <a:ext cx="5397500" cy="405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763" y="5957722"/>
            <a:ext cx="1200370" cy="9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POO c’est quoi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Pourquoi apprendre la POO ?</a:t>
            </a:r>
          </a:p>
          <a:p>
            <a:pPr lvl="1"/>
            <a:r>
              <a:rPr lang="fr-FR" dirty="0"/>
              <a:t>Développement plus </a:t>
            </a:r>
            <a:r>
              <a:rPr lang="fr-FR" b="1" dirty="0">
                <a:solidFill>
                  <a:srgbClr val="FF0000"/>
                </a:solidFill>
              </a:rPr>
              <a:t>facile (et souvent rapide)</a:t>
            </a:r>
          </a:p>
          <a:p>
            <a:pPr lvl="1"/>
            <a:r>
              <a:rPr lang="fr-FR" dirty="0"/>
              <a:t>Fonctionnement plus </a:t>
            </a:r>
            <a:r>
              <a:rPr lang="fr-FR" b="1" dirty="0">
                <a:solidFill>
                  <a:srgbClr val="FF0000"/>
                </a:solidFill>
              </a:rPr>
              <a:t>stable</a:t>
            </a:r>
          </a:p>
          <a:p>
            <a:pPr lvl="1"/>
            <a:r>
              <a:rPr lang="fr-FR" dirty="0"/>
              <a:t>Maintenance plus </a:t>
            </a:r>
            <a:r>
              <a:rPr lang="fr-FR" b="1" dirty="0">
                <a:solidFill>
                  <a:srgbClr val="FF0000"/>
                </a:solidFill>
              </a:rPr>
              <a:t>simple</a:t>
            </a:r>
          </a:p>
          <a:p>
            <a:r>
              <a:rPr lang="fr-FR" b="1" dirty="0"/>
              <a:t>Mais aussi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Travail en équipe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Augmentation de la qualité des logiciels (moins de bug)</a:t>
            </a:r>
          </a:p>
          <a:p>
            <a:pPr lvl="1"/>
            <a:r>
              <a:rPr lang="fr-FR" dirty="0">
                <a:solidFill>
                  <a:schemeClr val="tx1"/>
                </a:solidFill>
              </a:rPr>
              <a:t>Réutilisation facile du code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06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POO c’est quoi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approche de programmation différente parmi d’autres</a:t>
            </a:r>
          </a:p>
          <a:p>
            <a:r>
              <a:rPr lang="fr-FR" dirty="0"/>
              <a:t>Une tentative pour rapprocher la programmation et notre manière de percevoir le monde réel</a:t>
            </a:r>
          </a:p>
          <a:p>
            <a:r>
              <a:rPr lang="fr-FR" dirty="0"/>
              <a:t>La base ou une option de langages comme C++, C#, Python, Java,…., PHP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520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POO c’est quoi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309611"/>
            <a:ext cx="8229600" cy="4174958"/>
          </a:xfrm>
        </p:spPr>
        <p:txBody>
          <a:bodyPr/>
          <a:lstStyle/>
          <a:p>
            <a:r>
              <a:rPr lang="fr-FR" dirty="0"/>
              <a:t>POO vs Programmation procédurale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7</a:t>
            </a:fld>
            <a:endParaRPr lang="fr-FR"/>
          </a:p>
        </p:txBody>
      </p:sp>
      <p:grpSp>
        <p:nvGrpSpPr>
          <p:cNvPr id="15" name="Grouper 14"/>
          <p:cNvGrpSpPr/>
          <p:nvPr/>
        </p:nvGrpSpPr>
        <p:grpSpPr>
          <a:xfrm>
            <a:off x="2814588" y="2228131"/>
            <a:ext cx="2078181" cy="3282143"/>
            <a:chOff x="1689598" y="2459181"/>
            <a:chExt cx="2078181" cy="3282143"/>
          </a:xfrm>
        </p:grpSpPr>
        <p:sp>
          <p:nvSpPr>
            <p:cNvPr id="7" name="Rectangle 6"/>
            <p:cNvSpPr/>
            <p:nvPr/>
          </p:nvSpPr>
          <p:spPr>
            <a:xfrm>
              <a:off x="1689598" y="2459181"/>
              <a:ext cx="2078181" cy="10141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Données</a:t>
              </a:r>
            </a:p>
          </p:txBody>
        </p:sp>
        <p:sp>
          <p:nvSpPr>
            <p:cNvPr id="8" name="Rectangle à coins arrondis 7"/>
            <p:cNvSpPr/>
            <p:nvPr/>
          </p:nvSpPr>
          <p:spPr>
            <a:xfrm>
              <a:off x="1914044" y="3740727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fonction1()</a:t>
              </a:r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1914044" y="4475018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fonction2()</a:t>
              </a:r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1914043" y="5209309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fonction3()</a:t>
              </a:r>
            </a:p>
          </p:txBody>
        </p:sp>
        <p:cxnSp>
          <p:nvCxnSpPr>
            <p:cNvPr id="11" name="Connecteur en arc 10"/>
            <p:cNvCxnSpPr>
              <a:stCxn id="9" idx="1"/>
              <a:endCxn id="8" idx="1"/>
            </p:cNvCxnSpPr>
            <p:nvPr/>
          </p:nvCxnSpPr>
          <p:spPr>
            <a:xfrm rot="10800000">
              <a:off x="1689598" y="2966259"/>
              <a:ext cx="224446" cy="1040477"/>
            </a:xfrm>
            <a:prstGeom prst="curvedConnector3">
              <a:avLst>
                <a:gd name="adj1" fmla="val 201851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en arc 11"/>
            <p:cNvCxnSpPr>
              <a:stCxn id="10" idx="3"/>
              <a:endCxn id="8" idx="3"/>
            </p:cNvCxnSpPr>
            <p:nvPr/>
          </p:nvCxnSpPr>
          <p:spPr>
            <a:xfrm flipV="1">
              <a:off x="3543337" y="2966258"/>
              <a:ext cx="224442" cy="1774768"/>
            </a:xfrm>
            <a:prstGeom prst="curvedConnector3">
              <a:avLst>
                <a:gd name="adj1" fmla="val 34259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en arc 12"/>
            <p:cNvCxnSpPr>
              <a:stCxn id="11" idx="1"/>
              <a:endCxn id="8" idx="1"/>
            </p:cNvCxnSpPr>
            <p:nvPr/>
          </p:nvCxnSpPr>
          <p:spPr>
            <a:xfrm rot="10800000">
              <a:off x="1689599" y="2966259"/>
              <a:ext cx="224445" cy="2509059"/>
            </a:xfrm>
            <a:prstGeom prst="curvedConnector3">
              <a:avLst>
                <a:gd name="adj1" fmla="val 38703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ZoneTexte 24"/>
          <p:cNvSpPr txBox="1"/>
          <p:nvPr/>
        </p:nvSpPr>
        <p:spPr>
          <a:xfrm>
            <a:off x="5613931" y="1878485"/>
            <a:ext cx="47090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Programmer revient à :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/>
              <a:t>Définir des variables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/>
              <a:t>Ecrire des procédures (fonctions) pour les manipuler sans associer explicitement les unes aux autres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/>
              <a:t>Exécuter un programme se réduit à appeler ces procédures dans un ordre décrit par le séquençage des instructions et en leur fournissant les données nécessaires à l’accomplissement de leurs tâches. </a:t>
            </a:r>
          </a:p>
        </p:txBody>
      </p:sp>
    </p:spTree>
    <p:extLst>
      <p:ext uri="{BB962C8B-B14F-4D97-AF65-F5344CB8AC3E}">
        <p14:creationId xmlns:p14="http://schemas.microsoft.com/office/powerpoint/2010/main" val="128787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POO c’est quoi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309611"/>
            <a:ext cx="8229600" cy="4174958"/>
          </a:xfrm>
        </p:spPr>
        <p:txBody>
          <a:bodyPr/>
          <a:lstStyle/>
          <a:p>
            <a:r>
              <a:rPr lang="fr-FR" dirty="0"/>
              <a:t>POO vs Programmation procédurale</a:t>
            </a:r>
          </a:p>
          <a:p>
            <a:pPr lvl="1"/>
            <a:r>
              <a:rPr lang="fr-FR" dirty="0"/>
              <a:t>Au fur et à mesure que les programmes écrits avec une approche </a:t>
            </a:r>
            <a:r>
              <a:rPr lang="fr-FR" sz="3600" dirty="0">
                <a:solidFill>
                  <a:srgbClr val="FF0000"/>
                </a:solidFill>
              </a:rPr>
              <a:t>procédurale</a:t>
            </a:r>
            <a:r>
              <a:rPr lang="fr-FR" sz="3600" dirty="0"/>
              <a:t> </a:t>
            </a:r>
            <a:r>
              <a:rPr lang="fr-FR" dirty="0"/>
              <a:t>grossissent, ils deviennent fragiles et mettent en danger les </a:t>
            </a:r>
            <a:r>
              <a:rPr lang="fr-FR" sz="3600" dirty="0">
                <a:solidFill>
                  <a:srgbClr val="FF0000"/>
                </a:solidFill>
              </a:rPr>
              <a:t>données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056" y="3358342"/>
            <a:ext cx="1610334" cy="243726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12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1857270" y="123519"/>
            <a:ext cx="8477460" cy="56516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bases de la POO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81200" y="1417638"/>
            <a:ext cx="8229600" cy="417495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La POO c’est un peu comme le GOLF</a:t>
            </a:r>
          </a:p>
          <a:p>
            <a:r>
              <a:rPr lang="fr-FR" dirty="0"/>
              <a:t>Les concepts de base sont simples à apprendre mais :</a:t>
            </a:r>
          </a:p>
          <a:p>
            <a:pPr lvl="1"/>
            <a:r>
              <a:rPr lang="fr-FR" dirty="0"/>
              <a:t>Les utiliser tous et de manière élégante est beaucoup plus difficile</a:t>
            </a:r>
          </a:p>
          <a:p>
            <a:r>
              <a:rPr lang="fr-FR" dirty="0"/>
              <a:t>4 concepts de base</a:t>
            </a:r>
          </a:p>
          <a:p>
            <a:pPr lvl="1"/>
            <a:r>
              <a:rPr lang="fr-FR" dirty="0"/>
              <a:t>Propriétés et méthodes</a:t>
            </a:r>
          </a:p>
          <a:p>
            <a:pPr lvl="1"/>
            <a:r>
              <a:rPr lang="fr-FR" dirty="0"/>
              <a:t>Classe et objet</a:t>
            </a:r>
          </a:p>
          <a:p>
            <a:pPr lvl="1"/>
            <a:r>
              <a:rPr lang="fr-FR" dirty="0"/>
              <a:t>Encapsulation</a:t>
            </a:r>
          </a:p>
          <a:p>
            <a:pPr lvl="1"/>
            <a:r>
              <a:rPr lang="fr-FR" dirty="0"/>
              <a:t>Héritage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312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1535</Words>
  <Application>Microsoft Macintosh PowerPoint</Application>
  <PresentationFormat>Grand écran</PresentationFormat>
  <Paragraphs>334</Paragraphs>
  <Slides>40</Slides>
  <Notes>4</Notes>
  <HiddenSlides>1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50" baseType="lpstr">
      <vt:lpstr>Arial</vt:lpstr>
      <vt:lpstr>Calibri</vt:lpstr>
      <vt:lpstr>Courier New</vt:lpstr>
      <vt:lpstr>Lucida Grande</vt:lpstr>
      <vt:lpstr>Open Sans Extrabold</vt:lpstr>
      <vt:lpstr>Open Sans Light</vt:lpstr>
      <vt:lpstr>Open Sans Semibold</vt:lpstr>
      <vt:lpstr>Wingdings</vt:lpstr>
      <vt:lpstr>Zapf Dingbats</vt:lpstr>
      <vt:lpstr>Thème Office</vt:lpstr>
      <vt:lpstr>Les fondamentaux  de la Programmation Orientée Objet</vt:lpstr>
      <vt:lpstr>Module M3203</vt:lpstr>
      <vt:lpstr>Module M3203</vt:lpstr>
      <vt:lpstr>CM N°1</vt:lpstr>
      <vt:lpstr>La POO c’est quoi ?</vt:lpstr>
      <vt:lpstr>La POO c’est quoi</vt:lpstr>
      <vt:lpstr>La POO c’est quoi ?</vt:lpstr>
      <vt:lpstr>La POO c’est quoi ?</vt:lpstr>
      <vt:lpstr>Les bases de la POO</vt:lpstr>
      <vt:lpstr>Concept N°1 : propriétés et méthodes</vt:lpstr>
      <vt:lpstr>Propriétés et Méthodes en PHP</vt:lpstr>
      <vt:lpstr>Quizz N°1 : Propriétés et méthodes d’un contact dans un carnet d’adresses</vt:lpstr>
      <vt:lpstr>Concept N°2 : Classe et objet</vt:lpstr>
      <vt:lpstr>Quizz N°2 : Classe ou Objet ?</vt:lpstr>
      <vt:lpstr>Quizz N°2 : Classe ou Objet ?</vt:lpstr>
      <vt:lpstr>Quizz N°2 : Classe ou Objet ?</vt:lpstr>
      <vt:lpstr>Concept N°3 : encapsulation</vt:lpstr>
      <vt:lpstr>Concept N°3 : encapsulation</vt:lpstr>
      <vt:lpstr>Concept N°3 : encapsulation</vt:lpstr>
      <vt:lpstr>Avantages de l’encapsulation - Exemple</vt:lpstr>
      <vt:lpstr>Avantages de l’encapsulation - Exemple</vt:lpstr>
      <vt:lpstr>Avantages de l’encapsulation - Exemple</vt:lpstr>
      <vt:lpstr>Avantages de l’encapsulation - Exemple</vt:lpstr>
      <vt:lpstr>Quizz N°3 : Encapsulation</vt:lpstr>
      <vt:lpstr>Concept N°3 : du code encapsulé…</vt:lpstr>
      <vt:lpstr>Concept N°4 : Héritage</vt:lpstr>
      <vt:lpstr>Concept N°4 : Héritage</vt:lpstr>
      <vt:lpstr>Concept N°4 : Héritage</vt:lpstr>
      <vt:lpstr>Quizz N°4 : Héritage</vt:lpstr>
      <vt:lpstr>Concept N°4 : Le code « hérité »…</vt:lpstr>
      <vt:lpstr>Comment vous y mettre dès demain ?</vt:lpstr>
      <vt:lpstr>Définir une classe en PHP</vt:lpstr>
      <vt:lpstr>Déclarer une instance de classe</vt:lpstr>
      <vt:lpstr>Création d’un objet</vt:lpstr>
      <vt:lpstr>Le constructeur</vt:lpstr>
      <vt:lpstr>Le constructeur</vt:lpstr>
      <vt:lpstr>Opérateur référent de l’objet</vt:lpstr>
      <vt:lpstr>Pour bien programmer en POO</vt:lpstr>
      <vt:lpstr>TD1 : les bases de la POO</vt:lpstr>
      <vt:lpstr>Merci de votre attention</vt:lpstr>
    </vt:vector>
  </TitlesOfParts>
  <Company>-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- -</dc:creator>
  <cp:lastModifiedBy>David Annebicque</cp:lastModifiedBy>
  <cp:revision>69</cp:revision>
  <dcterms:created xsi:type="dcterms:W3CDTF">2014-03-13T08:11:51Z</dcterms:created>
  <dcterms:modified xsi:type="dcterms:W3CDTF">2018-09-05T08:40:03Z</dcterms:modified>
</cp:coreProperties>
</file>

<file path=docProps/thumbnail.jpeg>
</file>